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2" r:id="rId2"/>
    <p:sldId id="283" r:id="rId3"/>
    <p:sldId id="284" r:id="rId4"/>
    <p:sldId id="285" r:id="rId5"/>
    <p:sldId id="286" r:id="rId6"/>
    <p:sldId id="287" r:id="rId7"/>
    <p:sldId id="257" r:id="rId8"/>
    <p:sldId id="256" r:id="rId9"/>
    <p:sldId id="259" r:id="rId10"/>
    <p:sldId id="258" r:id="rId11"/>
    <p:sldId id="261" r:id="rId12"/>
    <p:sldId id="262" r:id="rId13"/>
    <p:sldId id="263" r:id="rId14"/>
    <p:sldId id="266" r:id="rId15"/>
    <p:sldId id="267" r:id="rId16"/>
    <p:sldId id="268" r:id="rId17"/>
    <p:sldId id="269" r:id="rId18"/>
    <p:sldId id="270" r:id="rId19"/>
    <p:sldId id="264" r:id="rId20"/>
    <p:sldId id="265" r:id="rId21"/>
    <p:sldId id="271" r:id="rId22"/>
    <p:sldId id="273" r:id="rId23"/>
    <p:sldId id="276" r:id="rId24"/>
    <p:sldId id="277" r:id="rId25"/>
    <p:sldId id="280" r:id="rId26"/>
    <p:sldId id="281" r:id="rId27"/>
    <p:sldId id="260" r:id="rId28"/>
    <p:sldId id="272" r:id="rId29"/>
    <p:sldId id="274" r:id="rId30"/>
    <p:sldId id="275" r:id="rId3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0F3"/>
    <a:srgbClr val="C71E30"/>
    <a:srgbClr val="FDF9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19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295B05-0B89-4146-9612-E7833A295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24389CF-D040-A44D-8CBA-44F4E9562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1EFA219-460D-0E4B-B070-4333F9F7B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AC20-5375-CC4D-9E87-7A7546C15476}" type="datetimeFigureOut">
              <a:rPr lang="da-DK" smtClean="0"/>
              <a:t>05.08.2021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177A6CAB-33FF-8143-8AF1-57FF9F72B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99DA7D7-3336-2944-B6A0-5CC9B1E39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BDA9-4310-984D-B288-0BB3E9CD79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7646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033CD7-B15B-9044-B237-7B9FDEDAB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B526C94D-9094-0342-A3EA-BF9F5345DD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AB62DFB-CB52-C143-A5B7-A34F1F305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AC20-5375-CC4D-9E87-7A7546C15476}" type="datetimeFigureOut">
              <a:rPr lang="da-DK" smtClean="0"/>
              <a:t>05.08.2021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ABB8BF6-BDD7-9440-8261-FFF8C1F9B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A581E2F-C81F-114F-88C8-2CFD6ECF3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BDA9-4310-984D-B288-0BB3E9CD79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401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232BEDFF-758B-A547-A817-042EC94F29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FD0CB8F0-F19C-7D47-B206-1B30AE7633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D6FDFCA-2BB6-9545-A7B6-97220C68A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AC20-5375-CC4D-9E87-7A7546C15476}" type="datetimeFigureOut">
              <a:rPr lang="da-DK" smtClean="0"/>
              <a:t>05.08.2021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8CFC0F9-1674-284F-B04A-E7497E980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A54EE8B-2C61-E04F-B6C4-F56B47725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BDA9-4310-984D-B288-0BB3E9CD79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05598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F8F15E-8005-EE47-B43B-5C045FCE1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B6972F6-6E51-4A41-9F0B-B78C4B62E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CB349A0-A326-614F-90CE-4622BAA3F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AC20-5375-CC4D-9E87-7A7546C15476}" type="datetimeFigureOut">
              <a:rPr lang="da-DK" smtClean="0"/>
              <a:t>05.08.2021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F86765B-988F-D742-9826-A44C1818F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E1F8880-0A8C-6748-ABEF-EA4D121D1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BDA9-4310-984D-B288-0BB3E9CD79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46497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1908D9-D39D-8446-A380-CB2990DFC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7DE5465-C8B5-4F4D-AD6A-95D5AE870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3B21276-F04A-D94F-8AF5-C82D5732B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AC20-5375-CC4D-9E87-7A7546C15476}" type="datetimeFigureOut">
              <a:rPr lang="da-DK" smtClean="0"/>
              <a:t>05.08.2021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AD95489-89D9-5B45-B33C-BE1DAC68E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337F5836-6354-884A-97E6-05844D565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BDA9-4310-984D-B288-0BB3E9CD79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0528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416F58-4EB0-B947-9E88-E5496D1DC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CDC2202-478D-D54A-93BA-1F230E67B9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0D69CA5-32D9-F444-90B6-50DEC3ACD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7665AC7-D9A3-2146-BF97-77F52FC17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AC20-5375-CC4D-9E87-7A7546C15476}" type="datetimeFigureOut">
              <a:rPr lang="da-DK" smtClean="0"/>
              <a:t>05.08.2021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64B7529-F34F-9E4A-9663-5C812C863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BDFA89F-889C-DD4D-A6D7-092ACD621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BDA9-4310-984D-B288-0BB3E9CD79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29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6B2DA4-FAF5-424C-AF9F-9EDCA90C8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51476DA-38C6-BC4A-9EC5-E4298A0AA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ED65CAAF-9368-3642-93DE-C33CC8627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FFC45DF-8AF4-644C-9B42-D654E63E86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6F5C640C-6806-7C42-A5D7-1171AD5B1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8AB720AE-ECC8-F041-AD2D-2842B4D59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AC20-5375-CC4D-9E87-7A7546C15476}" type="datetimeFigureOut">
              <a:rPr lang="da-DK" smtClean="0"/>
              <a:t>05.08.2021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4BBA1A3-6921-064D-B4EF-01C2F78F7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14855A02-C1EC-F840-BDC5-E073F0E4E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BDA9-4310-984D-B288-0BB3E9CD79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7869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23F80E-E2BF-A34F-8F87-CF25F71D9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97076CF2-D981-B048-846C-BE92852A1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AC20-5375-CC4D-9E87-7A7546C15476}" type="datetimeFigureOut">
              <a:rPr lang="da-DK" smtClean="0"/>
              <a:t>05.08.2021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7012A6D-CB35-4347-AE1D-78CD80FE3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6D92201-DBDA-7C4C-817C-E44C08B77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BDA9-4310-984D-B288-0BB3E9CD79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6000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DD017B9-27FA-0045-9264-1446B4ECA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AC20-5375-CC4D-9E87-7A7546C15476}" type="datetimeFigureOut">
              <a:rPr lang="da-DK" smtClean="0"/>
              <a:t>05.08.2021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4928830-FD50-D84A-B4D2-43EBB6904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2817DB8E-8968-3B4D-9F4E-5FC38E6C2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BDA9-4310-984D-B288-0BB3E9CD79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348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9EE12F-7E80-DF4B-B6AB-38016F86D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9C0B28-7D44-F746-ACE9-452B41F80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4E4890F-F3D2-CB40-9C74-8C093C7D5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C1274C1-0311-404F-A68C-B163F3FD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AC20-5375-CC4D-9E87-7A7546C15476}" type="datetimeFigureOut">
              <a:rPr lang="da-DK" smtClean="0"/>
              <a:t>05.08.2021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A37C25B-F6DB-5F4F-81E6-26547089B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2457200-ACC8-D446-80F3-E9BD84E03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BDA9-4310-984D-B288-0BB3E9CD79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8648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7B2A58-7BEA-E447-A1FD-90A36207F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69B12D3-9DD6-404E-A95B-0F3F9C530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25F1D0A-3951-3843-8F63-E49C07236D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16ACEE2-D860-074F-A6C4-9E5CAA9FF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6AC20-5375-CC4D-9E87-7A7546C15476}" type="datetimeFigureOut">
              <a:rPr lang="da-DK" smtClean="0"/>
              <a:t>05.08.2021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26F811E-5D96-DF4C-9483-77AC58A7E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8245274-9D3A-D347-B25F-744117519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5BDA9-4310-984D-B288-0BB3E9CD79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0907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8E7274EF-ADCD-D043-BB43-5935C137D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3DDD5C2-6511-DC47-85E0-A45A42D8A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59386DC-7EF1-4B48-B4B5-37C149754F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6AC20-5375-CC4D-9E87-7A7546C15476}" type="datetimeFigureOut">
              <a:rPr lang="da-DK" smtClean="0"/>
              <a:t>05.08.2021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09F9C60-ACE6-F146-A7A8-B0D3F72EE3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237044A-F735-6848-A4B3-304825E3AB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5BDA9-4310-984D-B288-0BB3E9CD797A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2296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hyperlink" Target="https://www.matematikskolen.dk/quiz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tematikskolen.dk/quiz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ishop.dk/pi/Abus-h%C3%A6ngel%C3%A5s-gr%C3%B8n-med-kodel%C3%A5s-40-mm-med-4-cifre_2478899_21902.aspx" TargetMode="External"/><Relationship Id="rId2" Type="http://schemas.openxmlformats.org/officeDocument/2006/relationships/hyperlink" Target="https://sostrenegrene.com/da/produkter/hobby/skattekiste-p-601da03b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21" Type="http://schemas.openxmlformats.org/officeDocument/2006/relationships/image" Target="../media/image29.png"/><Relationship Id="rId34" Type="http://schemas.openxmlformats.org/officeDocument/2006/relationships/image" Target="../media/image4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33" Type="http://schemas.openxmlformats.org/officeDocument/2006/relationships/image" Target="../media/image41.png"/><Relationship Id="rId38" Type="http://schemas.openxmlformats.org/officeDocument/2006/relationships/image" Target="../media/image46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24" Type="http://schemas.openxmlformats.org/officeDocument/2006/relationships/image" Target="../media/image32.png"/><Relationship Id="rId32" Type="http://schemas.openxmlformats.org/officeDocument/2006/relationships/image" Target="../media/image40.png"/><Relationship Id="rId37" Type="http://schemas.openxmlformats.org/officeDocument/2006/relationships/image" Target="../media/image45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28" Type="http://schemas.openxmlformats.org/officeDocument/2006/relationships/image" Target="../media/image36.png"/><Relationship Id="rId36" Type="http://schemas.openxmlformats.org/officeDocument/2006/relationships/image" Target="../media/image44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31" Type="http://schemas.openxmlformats.org/officeDocument/2006/relationships/image" Target="../media/image39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Relationship Id="rId30" Type="http://schemas.openxmlformats.org/officeDocument/2006/relationships/image" Target="../media/image38.png"/><Relationship Id="rId35" Type="http://schemas.openxmlformats.org/officeDocument/2006/relationships/image" Target="../media/image43.png"/><Relationship Id="rId8" Type="http://schemas.openxmlformats.org/officeDocument/2006/relationships/image" Target="../media/image16.png"/><Relationship Id="rId3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490E7084-7BAC-9342-888E-14576FA6EFB7}"/>
              </a:ext>
            </a:extLst>
          </p:cNvPr>
          <p:cNvSpPr txBox="1"/>
          <p:nvPr/>
        </p:nvSpPr>
        <p:spPr>
          <a:xfrm>
            <a:off x="2857500" y="495300"/>
            <a:ext cx="69610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0" dirty="0"/>
              <a:t>Indtast kode: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85F635E-94DC-5342-8438-DC5F21E5F2B0}"/>
              </a:ext>
            </a:extLst>
          </p:cNvPr>
          <p:cNvSpPr/>
          <p:nvPr/>
        </p:nvSpPr>
        <p:spPr>
          <a:xfrm>
            <a:off x="1511300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E6C0133-8F3A-004B-AE36-5F56B760B7F1}"/>
              </a:ext>
            </a:extLst>
          </p:cNvPr>
          <p:cNvSpPr/>
          <p:nvPr/>
        </p:nvSpPr>
        <p:spPr>
          <a:xfrm>
            <a:off x="3962400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F7FCD19-E5B0-8649-9709-2454E686856D}"/>
              </a:ext>
            </a:extLst>
          </p:cNvPr>
          <p:cNvSpPr/>
          <p:nvPr/>
        </p:nvSpPr>
        <p:spPr>
          <a:xfrm>
            <a:off x="6324602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9C1E7C0-5B83-AF4D-AC18-2B5CB1C99B39}"/>
              </a:ext>
            </a:extLst>
          </p:cNvPr>
          <p:cNvSpPr/>
          <p:nvPr/>
        </p:nvSpPr>
        <p:spPr>
          <a:xfrm>
            <a:off x="8686804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17516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D93F78-DAC7-CF42-9FDE-D22E6CC70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Klavika Md" panose="02000000000000000000" pitchFamily="2" charset="0"/>
              </a:rPr>
              <a:t>4 slags ”escape rooms”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0B2A0BD-4158-7246-A158-9BC5E08C9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u="sng" dirty="0"/>
              <a:t>Klassisk escape room: </a:t>
            </a:r>
            <a:r>
              <a:rPr lang="da-DK" dirty="0"/>
              <a:t>et rum med gåder, der skal løses for at åbne aflåste kasser. Mission: kom ud af rummet eller løs en mission</a:t>
            </a:r>
          </a:p>
        </p:txBody>
      </p:sp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AA710A8F-F675-2A40-A67E-1922CEAFB6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00" y="4406900"/>
            <a:ext cx="24511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41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D93F78-DAC7-CF42-9FDE-D22E6CC70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Klavika Md" panose="02000000000000000000" pitchFamily="2" charset="0"/>
              </a:rPr>
              <a:t>4 slags ”escape rooms”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0B2A0BD-4158-7246-A158-9BC5E08C9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u="sng" dirty="0"/>
              <a:t>Klassisk escape room: </a:t>
            </a:r>
            <a:r>
              <a:rPr lang="da-DK" dirty="0"/>
              <a:t>et rum med gåder, der skal løses for at åbne aflåste kasser. Mission: kom ud af rummet eller løs en mission</a:t>
            </a:r>
          </a:p>
          <a:p>
            <a:r>
              <a:rPr lang="da-DK" u="sng" dirty="0" err="1"/>
              <a:t>Breakout</a:t>
            </a:r>
            <a:r>
              <a:rPr lang="da-DK" u="sng" dirty="0"/>
              <a:t>-boks: </a:t>
            </a:r>
            <a:r>
              <a:rPr lang="da-DK" dirty="0"/>
              <a:t>én kasse, hvor der er mange hængelåse på, og så er der enkelte opgaver til hver hængelåse. Mission: åben kassen og få en gevinst (slik, flødeboller, bold til rundbold): </a:t>
            </a:r>
            <a:r>
              <a:rPr lang="da-DK" dirty="0" err="1"/>
              <a:t>https</a:t>
            </a:r>
            <a:r>
              <a:rPr lang="da-DK" dirty="0"/>
              <a:t>://</a:t>
            </a:r>
            <a:r>
              <a:rPr lang="da-DK" dirty="0" err="1"/>
              <a:t>www.breakoutbox.dk</a:t>
            </a:r>
            <a:r>
              <a:rPr lang="da-DK" dirty="0"/>
              <a:t>/</a:t>
            </a:r>
          </a:p>
        </p:txBody>
      </p:sp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7F341360-6B1A-0642-B24B-27CAA9F45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00" y="4406900"/>
            <a:ext cx="24511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31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D93F78-DAC7-CF42-9FDE-D22E6CC70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Klavika Md" panose="02000000000000000000" pitchFamily="2" charset="0"/>
              </a:rPr>
              <a:t>4 slags ”escape rooms”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0B2A0BD-4158-7246-A158-9BC5E08C9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u="sng" dirty="0"/>
              <a:t>Klassisk escape room: </a:t>
            </a:r>
            <a:r>
              <a:rPr lang="da-DK" dirty="0"/>
              <a:t>et rum med gåder, der skal løses for at åbne aflåste kasser. Mission: kom ud af rummet eller løs en mission</a:t>
            </a:r>
          </a:p>
          <a:p>
            <a:r>
              <a:rPr lang="da-DK" u="sng" dirty="0" err="1"/>
              <a:t>Breakout</a:t>
            </a:r>
            <a:r>
              <a:rPr lang="da-DK" u="sng" dirty="0"/>
              <a:t>-boks: </a:t>
            </a:r>
            <a:r>
              <a:rPr lang="da-DK" dirty="0"/>
              <a:t>én kasse, hvor der er mange hængelåse på, og så er der enkelte opgaver til hver hængelåse. Mission: åben kassen og få en gevinst (slik, flødeboller, bold til rundbold): </a:t>
            </a:r>
            <a:r>
              <a:rPr lang="da-DK" dirty="0" err="1"/>
              <a:t>https</a:t>
            </a:r>
            <a:r>
              <a:rPr lang="da-DK" dirty="0"/>
              <a:t>://</a:t>
            </a:r>
            <a:r>
              <a:rPr lang="da-DK" dirty="0" err="1"/>
              <a:t>www.breakoutbox.dk</a:t>
            </a:r>
            <a:r>
              <a:rPr lang="da-DK" dirty="0"/>
              <a:t>/</a:t>
            </a:r>
          </a:p>
          <a:p>
            <a:r>
              <a:rPr lang="da-DK" u="sng" dirty="0"/>
              <a:t>Online escape room: </a:t>
            </a:r>
            <a:r>
              <a:rPr lang="da-DK" dirty="0"/>
              <a:t>her fungerer en hjemmeside med kodeord, som hængelåse. </a:t>
            </a:r>
            <a:r>
              <a:rPr lang="da-DK" dirty="0">
                <a:hlinkClick r:id="rId2"/>
              </a:rPr>
              <a:t>https://www.matematikskolen.dk/quiz</a:t>
            </a:r>
            <a:r>
              <a:rPr lang="da-DK" dirty="0"/>
              <a:t> </a:t>
            </a:r>
          </a:p>
        </p:txBody>
      </p:sp>
      <p:pic>
        <p:nvPicPr>
          <p:cNvPr id="4" name="Billede 3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7951542-1C33-474D-A072-29741EDB2E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7974" y="4793974"/>
            <a:ext cx="2064026" cy="206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64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D93F78-DAC7-CF42-9FDE-D22E6CC70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atin typeface="Klavika Md" panose="02000000000000000000" pitchFamily="2" charset="0"/>
              </a:rPr>
              <a:t>4 slags ”escape rooms”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0B2A0BD-4158-7246-A158-9BC5E08C9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u="sng" dirty="0"/>
              <a:t>Klassisk escape room: </a:t>
            </a:r>
            <a:r>
              <a:rPr lang="da-DK" dirty="0"/>
              <a:t>et rum med gåder, der skal løses for at åbne aflåste kasser. Mission: kom ud af rummet eller løs en mission</a:t>
            </a:r>
          </a:p>
          <a:p>
            <a:r>
              <a:rPr lang="da-DK" u="sng" dirty="0" err="1"/>
              <a:t>Breakout</a:t>
            </a:r>
            <a:r>
              <a:rPr lang="da-DK" u="sng" dirty="0"/>
              <a:t>-boks: </a:t>
            </a:r>
            <a:r>
              <a:rPr lang="da-DK" dirty="0"/>
              <a:t>én kasse, hvor der er mange hængelåse på, og så er der enkelte opgaver til hver hængelåse. Mission: åben kassen og få en gevinst (slik, flødeboller, bold til </a:t>
            </a:r>
            <a:r>
              <a:rPr lang="da-DK" dirty="0" err="1"/>
              <a:t>rundtbold</a:t>
            </a:r>
            <a:r>
              <a:rPr lang="da-DK" dirty="0"/>
              <a:t>): </a:t>
            </a:r>
            <a:r>
              <a:rPr lang="da-DK" dirty="0" err="1"/>
              <a:t>https</a:t>
            </a:r>
            <a:r>
              <a:rPr lang="da-DK" dirty="0"/>
              <a:t>://</a:t>
            </a:r>
            <a:r>
              <a:rPr lang="da-DK" dirty="0" err="1"/>
              <a:t>www.breakoutbox.dk</a:t>
            </a:r>
            <a:r>
              <a:rPr lang="da-DK" dirty="0"/>
              <a:t>/</a:t>
            </a:r>
          </a:p>
          <a:p>
            <a:r>
              <a:rPr lang="da-DK" u="sng" dirty="0"/>
              <a:t>Online escape room: </a:t>
            </a:r>
            <a:r>
              <a:rPr lang="da-DK" dirty="0"/>
              <a:t>her fungerer en hjemmeside med kodeord, som hængelåse. </a:t>
            </a:r>
            <a:r>
              <a:rPr lang="da-DK" dirty="0">
                <a:hlinkClick r:id="rId2"/>
              </a:rPr>
              <a:t>https://www.matematikskolen.dk/quiz</a:t>
            </a:r>
            <a:r>
              <a:rPr lang="da-DK" dirty="0"/>
              <a:t> </a:t>
            </a:r>
          </a:p>
          <a:p>
            <a:r>
              <a:rPr lang="da-DK" dirty="0"/>
              <a:t>Hybrid: et online escape room, hvor gåderne er fysiske og online</a:t>
            </a:r>
          </a:p>
        </p:txBody>
      </p:sp>
    </p:spTree>
    <p:extLst>
      <p:ext uri="{BB962C8B-B14F-4D97-AF65-F5344CB8AC3E}">
        <p14:creationId xmlns:p14="http://schemas.microsoft.com/office/powerpoint/2010/main" val="2193706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C5950F53-3FDE-B341-84FC-8B3D5E222C4A}"/>
              </a:ext>
            </a:extLst>
          </p:cNvPr>
          <p:cNvSpPr txBox="1"/>
          <p:nvPr/>
        </p:nvSpPr>
        <p:spPr>
          <a:xfrm>
            <a:off x="622851" y="67455"/>
            <a:ext cx="106456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000" dirty="0"/>
              <a:t>Hvorfor lave escape rooms i matematik?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74DC10C-BC0E-BA43-97E7-B0A1377F28CA}"/>
              </a:ext>
            </a:extLst>
          </p:cNvPr>
          <p:cNvSpPr txBox="1"/>
          <p:nvPr/>
        </p:nvSpPr>
        <p:spPr>
          <a:xfrm>
            <a:off x="622851" y="1052056"/>
            <a:ext cx="77901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000" dirty="0"/>
              <a:t>Fantastisk måde at træne matematik og logik på!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2D11AB5-6040-404D-86D0-CCA549E33BE4}"/>
              </a:ext>
            </a:extLst>
          </p:cNvPr>
          <p:cNvSpPr/>
          <p:nvPr/>
        </p:nvSpPr>
        <p:spPr>
          <a:xfrm>
            <a:off x="171863" y="1143525"/>
            <a:ext cx="371061" cy="3710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F21A0E80-36C7-AA48-B99C-FD1BDF98E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978" y="5067300"/>
            <a:ext cx="2687022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44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C5950F53-3FDE-B341-84FC-8B3D5E222C4A}"/>
              </a:ext>
            </a:extLst>
          </p:cNvPr>
          <p:cNvSpPr txBox="1"/>
          <p:nvPr/>
        </p:nvSpPr>
        <p:spPr>
          <a:xfrm>
            <a:off x="622851" y="67455"/>
            <a:ext cx="106456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000" dirty="0"/>
              <a:t>Hvorfor lave escape rooms i matematik?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74DC10C-BC0E-BA43-97E7-B0A1377F28CA}"/>
              </a:ext>
            </a:extLst>
          </p:cNvPr>
          <p:cNvSpPr txBox="1"/>
          <p:nvPr/>
        </p:nvSpPr>
        <p:spPr>
          <a:xfrm>
            <a:off x="622851" y="1052056"/>
            <a:ext cx="77901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000" dirty="0"/>
              <a:t>Fantastisk måde at træne matematik og logik på!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D06CF1B-8A5A-EB45-AC1D-AB65391D3DF9}"/>
              </a:ext>
            </a:extLst>
          </p:cNvPr>
          <p:cNvSpPr txBox="1"/>
          <p:nvPr/>
        </p:nvSpPr>
        <p:spPr>
          <a:xfrm>
            <a:off x="622851" y="1822754"/>
            <a:ext cx="110262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000" dirty="0"/>
              <a:t>At løse et escape room har de samme elementer, som i en</a:t>
            </a:r>
          </a:p>
          <a:p>
            <a:r>
              <a:rPr lang="da-DK" sz="3000" dirty="0"/>
              <a:t> matematikopgave: hvilke informationer har jeg? Hvilke informationer</a:t>
            </a:r>
          </a:p>
          <a:p>
            <a:r>
              <a:rPr lang="da-DK" sz="3000" dirty="0"/>
              <a:t>mangler jeg? Hvad går opgaven ud på? Hvordan kan opgaven løses?</a:t>
            </a:r>
          </a:p>
          <a:p>
            <a:r>
              <a:rPr lang="da-DK" sz="3000" dirty="0"/>
              <a:t>Kan det gøres smartere? </a:t>
            </a:r>
            <a:r>
              <a:rPr lang="da-DK" sz="3000" dirty="0" err="1"/>
              <a:t>osv</a:t>
            </a:r>
            <a:r>
              <a:rPr lang="da-DK" sz="3000" dirty="0"/>
              <a:t> osv.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241E39D9-C450-4142-A6ED-B0DFDEB4102A}"/>
              </a:ext>
            </a:extLst>
          </p:cNvPr>
          <p:cNvSpPr/>
          <p:nvPr/>
        </p:nvSpPr>
        <p:spPr>
          <a:xfrm>
            <a:off x="171864" y="1948070"/>
            <a:ext cx="371061" cy="3710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1A77DA5-CA97-0B48-9453-9E0951EA6CE8}"/>
              </a:ext>
            </a:extLst>
          </p:cNvPr>
          <p:cNvSpPr/>
          <p:nvPr/>
        </p:nvSpPr>
        <p:spPr>
          <a:xfrm>
            <a:off x="171863" y="1143525"/>
            <a:ext cx="371061" cy="3710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64671B43-A18C-8B42-BC5F-7DB279E0D2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978" y="5067300"/>
            <a:ext cx="2687022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600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C5950F53-3FDE-B341-84FC-8B3D5E222C4A}"/>
              </a:ext>
            </a:extLst>
          </p:cNvPr>
          <p:cNvSpPr txBox="1"/>
          <p:nvPr/>
        </p:nvSpPr>
        <p:spPr>
          <a:xfrm>
            <a:off x="622851" y="67455"/>
            <a:ext cx="106456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000" dirty="0"/>
              <a:t>Hvorfor lave escape rooms i matematik?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74DC10C-BC0E-BA43-97E7-B0A1377F28CA}"/>
              </a:ext>
            </a:extLst>
          </p:cNvPr>
          <p:cNvSpPr txBox="1"/>
          <p:nvPr/>
        </p:nvSpPr>
        <p:spPr>
          <a:xfrm>
            <a:off x="622851" y="1052056"/>
            <a:ext cx="77901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000" dirty="0"/>
              <a:t>Fantastisk måde at træne matematik og logik på!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D06CF1B-8A5A-EB45-AC1D-AB65391D3DF9}"/>
              </a:ext>
            </a:extLst>
          </p:cNvPr>
          <p:cNvSpPr txBox="1"/>
          <p:nvPr/>
        </p:nvSpPr>
        <p:spPr>
          <a:xfrm>
            <a:off x="622851" y="1822754"/>
            <a:ext cx="110262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000" dirty="0"/>
              <a:t>At løse et escape room har de samme elementer, som i en</a:t>
            </a:r>
          </a:p>
          <a:p>
            <a:r>
              <a:rPr lang="da-DK" sz="3000" dirty="0"/>
              <a:t> matematikopgave: hvilke informationer har jeg? Hvilke informationer</a:t>
            </a:r>
          </a:p>
          <a:p>
            <a:r>
              <a:rPr lang="da-DK" sz="3000" dirty="0"/>
              <a:t>mangler jeg? Hvad går opgaven ud på? Hvordan kan opgaven løses?</a:t>
            </a:r>
          </a:p>
          <a:p>
            <a:r>
              <a:rPr lang="da-DK" sz="3000" dirty="0"/>
              <a:t>Kan det gøres smartere? </a:t>
            </a:r>
            <a:r>
              <a:rPr lang="da-DK" sz="3000" dirty="0" err="1"/>
              <a:t>osv</a:t>
            </a:r>
            <a:r>
              <a:rPr lang="da-DK" sz="3000" dirty="0"/>
              <a:t> osv.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282B492F-2DCC-AE4B-A3AD-6A47309CD4CB}"/>
              </a:ext>
            </a:extLst>
          </p:cNvPr>
          <p:cNvSpPr txBox="1"/>
          <p:nvPr/>
        </p:nvSpPr>
        <p:spPr>
          <a:xfrm>
            <a:off x="622851" y="3772654"/>
            <a:ext cx="91418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000" dirty="0"/>
              <a:t>Det er SUPER-interessant at se elevernes gruppedynamik!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0485DD8-2E0A-D744-BEA7-420F11A6C16C}"/>
              </a:ext>
            </a:extLst>
          </p:cNvPr>
          <p:cNvSpPr/>
          <p:nvPr/>
        </p:nvSpPr>
        <p:spPr>
          <a:xfrm>
            <a:off x="171864" y="1948070"/>
            <a:ext cx="371061" cy="3710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17ACD002-D249-614A-9359-9915BDE25C76}"/>
              </a:ext>
            </a:extLst>
          </p:cNvPr>
          <p:cNvSpPr/>
          <p:nvPr/>
        </p:nvSpPr>
        <p:spPr>
          <a:xfrm>
            <a:off x="171863" y="3864123"/>
            <a:ext cx="371061" cy="3710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9A6A1D8-98A7-0A4C-8E60-D38502BD569D}"/>
              </a:ext>
            </a:extLst>
          </p:cNvPr>
          <p:cNvSpPr/>
          <p:nvPr/>
        </p:nvSpPr>
        <p:spPr>
          <a:xfrm>
            <a:off x="171863" y="1143525"/>
            <a:ext cx="371061" cy="3710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D5B0735D-E28B-7347-9F8B-B8AE31144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978" y="5067300"/>
            <a:ext cx="2687022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0140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C5950F53-3FDE-B341-84FC-8B3D5E222C4A}"/>
              </a:ext>
            </a:extLst>
          </p:cNvPr>
          <p:cNvSpPr txBox="1"/>
          <p:nvPr/>
        </p:nvSpPr>
        <p:spPr>
          <a:xfrm>
            <a:off x="622851" y="67455"/>
            <a:ext cx="106456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000" dirty="0"/>
              <a:t>Hvorfor lave escape rooms i matematik?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74DC10C-BC0E-BA43-97E7-B0A1377F28CA}"/>
              </a:ext>
            </a:extLst>
          </p:cNvPr>
          <p:cNvSpPr txBox="1"/>
          <p:nvPr/>
        </p:nvSpPr>
        <p:spPr>
          <a:xfrm>
            <a:off x="622851" y="1052056"/>
            <a:ext cx="77901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000" dirty="0"/>
              <a:t>Fantastisk måde at træne matematik og logik på!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D06CF1B-8A5A-EB45-AC1D-AB65391D3DF9}"/>
              </a:ext>
            </a:extLst>
          </p:cNvPr>
          <p:cNvSpPr txBox="1"/>
          <p:nvPr/>
        </p:nvSpPr>
        <p:spPr>
          <a:xfrm>
            <a:off x="622851" y="1822754"/>
            <a:ext cx="110262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000" dirty="0"/>
              <a:t>At løse et escape room har de samme elementer, som i en</a:t>
            </a:r>
          </a:p>
          <a:p>
            <a:r>
              <a:rPr lang="da-DK" sz="3000" dirty="0"/>
              <a:t> matematikopgave: hvilke informationer har jeg? Hvilke informationer</a:t>
            </a:r>
          </a:p>
          <a:p>
            <a:r>
              <a:rPr lang="da-DK" sz="3000" dirty="0"/>
              <a:t>mangler jeg? Hvad går opgaven ud på? Hvordan kan opgaven løses?</a:t>
            </a:r>
          </a:p>
          <a:p>
            <a:r>
              <a:rPr lang="da-DK" sz="3000" dirty="0"/>
              <a:t>Kan det gøres smartere? </a:t>
            </a:r>
            <a:r>
              <a:rPr lang="da-DK" sz="3000" dirty="0" err="1"/>
              <a:t>osv</a:t>
            </a:r>
            <a:r>
              <a:rPr lang="da-DK" sz="3000" dirty="0"/>
              <a:t> osv.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282B492F-2DCC-AE4B-A3AD-6A47309CD4CB}"/>
              </a:ext>
            </a:extLst>
          </p:cNvPr>
          <p:cNvSpPr txBox="1"/>
          <p:nvPr/>
        </p:nvSpPr>
        <p:spPr>
          <a:xfrm>
            <a:off x="622851" y="3772654"/>
            <a:ext cx="91418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000" dirty="0"/>
              <a:t>Det er SUPER-interessant at se elevernes gruppedynamik!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6B47789-123C-6A43-8713-F1B52F36510B}"/>
              </a:ext>
            </a:extLst>
          </p:cNvPr>
          <p:cNvSpPr txBox="1"/>
          <p:nvPr/>
        </p:nvSpPr>
        <p:spPr>
          <a:xfrm>
            <a:off x="622851" y="4557484"/>
            <a:ext cx="11698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000" dirty="0"/>
              <a:t>Der er MANGE karaktertræk der kommer i spil: nysgerrighed, samarbejde,</a:t>
            </a:r>
          </a:p>
          <a:p>
            <a:r>
              <a:rPr lang="da-DK" sz="3000" dirty="0"/>
              <a:t>vedholdenhed osv. osv.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44FBFFB-E270-404B-AA18-D022B2DC2D83}"/>
              </a:ext>
            </a:extLst>
          </p:cNvPr>
          <p:cNvSpPr/>
          <p:nvPr/>
        </p:nvSpPr>
        <p:spPr>
          <a:xfrm>
            <a:off x="171864" y="1948070"/>
            <a:ext cx="371061" cy="3710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D8A52BA5-A2CA-5B43-A731-0DDA0BFE0A64}"/>
              </a:ext>
            </a:extLst>
          </p:cNvPr>
          <p:cNvSpPr/>
          <p:nvPr/>
        </p:nvSpPr>
        <p:spPr>
          <a:xfrm>
            <a:off x="171863" y="3864123"/>
            <a:ext cx="371061" cy="3710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B6E7587C-9FBC-B447-9DE1-BBEA196D365D}"/>
              </a:ext>
            </a:extLst>
          </p:cNvPr>
          <p:cNvSpPr/>
          <p:nvPr/>
        </p:nvSpPr>
        <p:spPr>
          <a:xfrm>
            <a:off x="171862" y="4694255"/>
            <a:ext cx="371061" cy="3710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00D8AE5E-E72E-984D-BDED-C8A00454D054}"/>
              </a:ext>
            </a:extLst>
          </p:cNvPr>
          <p:cNvSpPr/>
          <p:nvPr/>
        </p:nvSpPr>
        <p:spPr>
          <a:xfrm>
            <a:off x="171863" y="1143525"/>
            <a:ext cx="371061" cy="3710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66249B80-06D5-C845-880F-C727C6A19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978" y="5067300"/>
            <a:ext cx="2687022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789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lede 14">
            <a:extLst>
              <a:ext uri="{FF2B5EF4-FFF2-40B4-BE49-F238E27FC236}">
                <a16:creationId xmlns:a16="http://schemas.microsoft.com/office/drawing/2014/main" id="{D184B408-E5F3-534F-8105-C7D5CFD778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4978" y="5067300"/>
            <a:ext cx="2687022" cy="179070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5950F53-3FDE-B341-84FC-8B3D5E222C4A}"/>
              </a:ext>
            </a:extLst>
          </p:cNvPr>
          <p:cNvSpPr txBox="1"/>
          <p:nvPr/>
        </p:nvSpPr>
        <p:spPr>
          <a:xfrm>
            <a:off x="622851" y="67455"/>
            <a:ext cx="1064560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000" dirty="0"/>
              <a:t>Hvorfor lave escape rooms i matematik?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74DC10C-BC0E-BA43-97E7-B0A1377F28CA}"/>
              </a:ext>
            </a:extLst>
          </p:cNvPr>
          <p:cNvSpPr txBox="1"/>
          <p:nvPr/>
        </p:nvSpPr>
        <p:spPr>
          <a:xfrm>
            <a:off x="622851" y="1052056"/>
            <a:ext cx="779014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000" dirty="0"/>
              <a:t>Fantastisk måde at træne matematik og logik på!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D06CF1B-8A5A-EB45-AC1D-AB65391D3DF9}"/>
              </a:ext>
            </a:extLst>
          </p:cNvPr>
          <p:cNvSpPr txBox="1"/>
          <p:nvPr/>
        </p:nvSpPr>
        <p:spPr>
          <a:xfrm>
            <a:off x="622851" y="1822754"/>
            <a:ext cx="110262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000" dirty="0"/>
              <a:t>At løse et escape room har de samme elementer, som i en</a:t>
            </a:r>
          </a:p>
          <a:p>
            <a:r>
              <a:rPr lang="da-DK" sz="3000" dirty="0"/>
              <a:t> matematikopgave: hvilke informationer har jeg? Hvilke informationer</a:t>
            </a:r>
          </a:p>
          <a:p>
            <a:r>
              <a:rPr lang="da-DK" sz="3000" dirty="0"/>
              <a:t>mangler jeg? Hvad går opgaven ud på? Hvordan kan opgaven løses?</a:t>
            </a:r>
          </a:p>
          <a:p>
            <a:r>
              <a:rPr lang="da-DK" sz="3000" dirty="0"/>
              <a:t>Kan det gøres smartere? </a:t>
            </a:r>
            <a:r>
              <a:rPr lang="da-DK" sz="3000" dirty="0" err="1"/>
              <a:t>osv</a:t>
            </a:r>
            <a:r>
              <a:rPr lang="da-DK" sz="3000" dirty="0"/>
              <a:t> osv.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282B492F-2DCC-AE4B-A3AD-6A47309CD4CB}"/>
              </a:ext>
            </a:extLst>
          </p:cNvPr>
          <p:cNvSpPr txBox="1"/>
          <p:nvPr/>
        </p:nvSpPr>
        <p:spPr>
          <a:xfrm>
            <a:off x="622851" y="3772654"/>
            <a:ext cx="91418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000" dirty="0"/>
              <a:t>Det er SUPER-interessant at se elevernes gruppedynamik!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96B47789-123C-6A43-8713-F1B52F36510B}"/>
              </a:ext>
            </a:extLst>
          </p:cNvPr>
          <p:cNvSpPr txBox="1"/>
          <p:nvPr/>
        </p:nvSpPr>
        <p:spPr>
          <a:xfrm>
            <a:off x="622851" y="4557484"/>
            <a:ext cx="11698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000" dirty="0"/>
              <a:t>Der er MANGE karaktertræk der kommer i spil: nysgerrighed, samarbejde,</a:t>
            </a:r>
          </a:p>
          <a:p>
            <a:r>
              <a:rPr lang="da-DK" sz="3000" dirty="0"/>
              <a:t>vedholdenhed osv. osv.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CEF52446-6B84-A645-B10F-D8C3BDBA8A81}"/>
              </a:ext>
            </a:extLst>
          </p:cNvPr>
          <p:cNvSpPr txBox="1"/>
          <p:nvPr/>
        </p:nvSpPr>
        <p:spPr>
          <a:xfrm>
            <a:off x="622851" y="5573147"/>
            <a:ext cx="101841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3000" dirty="0"/>
              <a:t>Og hvis eleverne selv skal lave escape rooms er der endnu mere </a:t>
            </a:r>
          </a:p>
          <a:p>
            <a:r>
              <a:rPr lang="da-DK" sz="3000" dirty="0"/>
              <a:t>matematikguf ift. de matematiske kompetencer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DF562D9-4B01-ED4C-8D27-D0F64DD816E4}"/>
              </a:ext>
            </a:extLst>
          </p:cNvPr>
          <p:cNvSpPr/>
          <p:nvPr/>
        </p:nvSpPr>
        <p:spPr>
          <a:xfrm>
            <a:off x="171864" y="1948070"/>
            <a:ext cx="371061" cy="3710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34A4E056-E4C7-4243-96B9-51FD2919FD0D}"/>
              </a:ext>
            </a:extLst>
          </p:cNvPr>
          <p:cNvSpPr/>
          <p:nvPr/>
        </p:nvSpPr>
        <p:spPr>
          <a:xfrm>
            <a:off x="171863" y="3864123"/>
            <a:ext cx="371061" cy="3710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C064F1E3-031B-1D4D-B9F6-FA6DD4188B3C}"/>
              </a:ext>
            </a:extLst>
          </p:cNvPr>
          <p:cNvSpPr/>
          <p:nvPr/>
        </p:nvSpPr>
        <p:spPr>
          <a:xfrm>
            <a:off x="171862" y="4694255"/>
            <a:ext cx="371061" cy="3710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F16C431-2AF5-BF4A-AA80-095CC751A0EF}"/>
              </a:ext>
            </a:extLst>
          </p:cNvPr>
          <p:cNvSpPr/>
          <p:nvPr/>
        </p:nvSpPr>
        <p:spPr>
          <a:xfrm>
            <a:off x="171861" y="5709918"/>
            <a:ext cx="371061" cy="3710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BF8EE7F-9372-3048-B18A-D764A4DC59B1}"/>
              </a:ext>
            </a:extLst>
          </p:cNvPr>
          <p:cNvSpPr/>
          <p:nvPr/>
        </p:nvSpPr>
        <p:spPr>
          <a:xfrm>
            <a:off x="171863" y="1143525"/>
            <a:ext cx="371061" cy="37106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344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2AD885-DF9B-9042-BFD6-1C47F9BF4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537" y="0"/>
            <a:ext cx="10515600" cy="1325563"/>
          </a:xfrm>
        </p:spPr>
        <p:txBody>
          <a:bodyPr/>
          <a:lstStyle/>
          <a:p>
            <a:r>
              <a:rPr lang="da-DK" dirty="0">
                <a:latin typeface="Klavika Md" panose="02000000000000000000" pitchFamily="2" charset="0"/>
              </a:rPr>
              <a:t>Gåde/opgave-typer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F837103-547C-A648-A849-1A77C992C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814" y="862632"/>
            <a:ext cx="10515600" cy="5132736"/>
          </a:xfrm>
        </p:spPr>
        <p:txBody>
          <a:bodyPr>
            <a:noAutofit/>
          </a:bodyPr>
          <a:lstStyle/>
          <a:p>
            <a:endParaRPr lang="da-DK" sz="1600" dirty="0"/>
          </a:p>
          <a:p>
            <a:r>
              <a:rPr lang="da-DK" sz="1600" dirty="0"/>
              <a:t>Grundkoncept: lav opgaver der munder ud i 3 eller 4 cifre, og start med at lave 3 af disse gåder, så den ene gåde fører til den næste osv.</a:t>
            </a:r>
          </a:p>
          <a:p>
            <a:r>
              <a:rPr lang="da-DK" sz="1600" dirty="0"/>
              <a:t>Gådekoncept: koder skabes ved at sætte ting i rækkefølge: værdier, enheder, størrelser, vægt osv. (se næste slide)</a:t>
            </a:r>
          </a:p>
          <a:p>
            <a:r>
              <a:rPr lang="da-DK" sz="1600" dirty="0"/>
              <a:t>Tænk i koder: der er masser af kode-typer, og en simpelafkodning kan være a la kendte ”facebook-algebraopgaver” </a:t>
            </a:r>
          </a:p>
          <a:p>
            <a:r>
              <a:rPr lang="da-DK" sz="1600" dirty="0"/>
              <a:t>Keep it simple når I starter med escape room: start med 3 små gåder, I kan ALTID skalere op og gøre det vildere :)</a:t>
            </a:r>
          </a:p>
          <a:p>
            <a:r>
              <a:rPr lang="da-DK" sz="1600" dirty="0"/>
              <a:t>Find inspiration fra fysiske genstande: Tiger-butikker, Søstrene Grene, Panduro er guldgrupper:</a:t>
            </a:r>
          </a:p>
          <a:p>
            <a:r>
              <a:rPr lang="da-DK" sz="1600" dirty="0">
                <a:hlinkClick r:id="rId2"/>
              </a:rPr>
              <a:t>https://sostrenegrene.com/da/produkter/hobby/skattekiste-p-601da03b</a:t>
            </a:r>
            <a:endParaRPr lang="da-DK" sz="1600" dirty="0"/>
          </a:p>
          <a:p>
            <a:r>
              <a:rPr lang="da-DK" sz="1600" dirty="0"/>
              <a:t>At lave kister kan være et elevprojekt i sig selv :) Giv den gas i </a:t>
            </a:r>
            <a:r>
              <a:rPr lang="da-DK" sz="1600" dirty="0" err="1"/>
              <a:t>Makerspace</a:t>
            </a:r>
            <a:r>
              <a:rPr lang="da-DK" sz="1600" dirty="0"/>
              <a:t> og </a:t>
            </a:r>
            <a:r>
              <a:rPr lang="da-DK" sz="1600" dirty="0" err="1"/>
              <a:t>Matlab</a:t>
            </a:r>
            <a:r>
              <a:rPr lang="da-DK" sz="1600" dirty="0"/>
              <a:t>.</a:t>
            </a:r>
          </a:p>
          <a:p>
            <a:r>
              <a:rPr lang="da-DK" sz="1600" dirty="0"/>
              <a:t>Køb hængelåse med farver, så de er lettere at sortere, og det kan betale sig at købe i lidt bedre kvalitet:</a:t>
            </a:r>
          </a:p>
          <a:p>
            <a:r>
              <a:rPr lang="da-DK" sz="1600" dirty="0">
                <a:hlinkClick r:id="rId3"/>
              </a:rPr>
              <a:t>https://www.frishop.dk/pi/Abus-h%C3%A6ngel%C3%A5s-gr%C3%B8n-med-kodel%C3%A5s-40-mm-med-4-cifre_2478899_21902.aspx</a:t>
            </a:r>
            <a:endParaRPr lang="da-DK" sz="1600" dirty="0"/>
          </a:p>
          <a:p>
            <a:r>
              <a:rPr lang="da-DK" sz="1600" dirty="0"/>
              <a:t>Køb også endelig andre typer låse, der kan gøre det hele mere spændende. Bare dét at finde en nøgle, der passer til en lås er fantastisk :) </a:t>
            </a:r>
          </a:p>
          <a:p>
            <a:r>
              <a:rPr lang="da-DK" sz="1600" dirty="0"/>
              <a:t>Ha´ gerne elementer i rummet der først skal bruges senere, og som virker mystiske: f.eks. plakater eller figurer, som først giver mening senere i escape room-forløbet.</a:t>
            </a:r>
          </a:p>
        </p:txBody>
      </p:sp>
    </p:spTree>
    <p:extLst>
      <p:ext uri="{BB962C8B-B14F-4D97-AF65-F5344CB8AC3E}">
        <p14:creationId xmlns:p14="http://schemas.microsoft.com/office/powerpoint/2010/main" val="35454353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490E7084-7BAC-9342-888E-14576FA6EFB7}"/>
              </a:ext>
            </a:extLst>
          </p:cNvPr>
          <p:cNvSpPr txBox="1"/>
          <p:nvPr/>
        </p:nvSpPr>
        <p:spPr>
          <a:xfrm>
            <a:off x="2857500" y="495300"/>
            <a:ext cx="69610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0" dirty="0"/>
              <a:t>Indtast kode: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85F635E-94DC-5342-8438-DC5F21E5F2B0}"/>
              </a:ext>
            </a:extLst>
          </p:cNvPr>
          <p:cNvSpPr/>
          <p:nvPr/>
        </p:nvSpPr>
        <p:spPr>
          <a:xfrm>
            <a:off x="1511300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E6C0133-8F3A-004B-AE36-5F56B760B7F1}"/>
              </a:ext>
            </a:extLst>
          </p:cNvPr>
          <p:cNvSpPr/>
          <p:nvPr/>
        </p:nvSpPr>
        <p:spPr>
          <a:xfrm>
            <a:off x="3962400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F7FCD19-E5B0-8649-9709-2454E686856D}"/>
              </a:ext>
            </a:extLst>
          </p:cNvPr>
          <p:cNvSpPr/>
          <p:nvPr/>
        </p:nvSpPr>
        <p:spPr>
          <a:xfrm>
            <a:off x="6324602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9C1E7C0-5B83-AF4D-AC18-2B5CB1C99B39}"/>
              </a:ext>
            </a:extLst>
          </p:cNvPr>
          <p:cNvSpPr/>
          <p:nvPr/>
        </p:nvSpPr>
        <p:spPr>
          <a:xfrm>
            <a:off x="8686804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46E6CF6-044A-9F4F-9A56-C1CDFA1E3982}"/>
              </a:ext>
            </a:extLst>
          </p:cNvPr>
          <p:cNvSpPr txBox="1"/>
          <p:nvPr/>
        </p:nvSpPr>
        <p:spPr>
          <a:xfrm>
            <a:off x="1894458" y="3098800"/>
            <a:ext cx="13548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8000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19982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po Snegl">
            <a:extLst>
              <a:ext uri="{FF2B5EF4-FFF2-40B4-BE49-F238E27FC236}">
                <a16:creationId xmlns:a16="http://schemas.microsoft.com/office/drawing/2014/main" id="{8E3A2F11-19DE-6E49-A029-3AA39928E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96" y="3620602"/>
            <a:ext cx="3881269" cy="3004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élo 94 | Raleigh | Klassisk Cykel | Kent">
            <a:extLst>
              <a:ext uri="{FF2B5EF4-FFF2-40B4-BE49-F238E27FC236}">
                <a16:creationId xmlns:a16="http://schemas.microsoft.com/office/drawing/2014/main" id="{9704C586-9921-8242-8508-895DFC6A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659" y="426058"/>
            <a:ext cx="4048481" cy="236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uto85 Bil og Mc center">
            <a:extLst>
              <a:ext uri="{FF2B5EF4-FFF2-40B4-BE49-F238E27FC236}">
                <a16:creationId xmlns:a16="http://schemas.microsoft.com/office/drawing/2014/main" id="{698D22D8-C347-B24E-ACD1-E9A992769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467" y="4476814"/>
            <a:ext cx="3768863" cy="195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AS | Nye Airbus-fly - BCD Travel Move Danish Site (Europe)">
            <a:extLst>
              <a:ext uri="{FF2B5EF4-FFF2-40B4-BE49-F238E27FC236}">
                <a16:creationId xmlns:a16="http://schemas.microsoft.com/office/drawing/2014/main" id="{EFBCE0B6-5CA4-9843-BAC5-BBBD7BF11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97" y="233296"/>
            <a:ext cx="4477046" cy="255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40C65BE2-882F-1F45-96BB-D59FD73715D6}"/>
              </a:ext>
            </a:extLst>
          </p:cNvPr>
          <p:cNvSpPr txBox="1"/>
          <p:nvPr/>
        </p:nvSpPr>
        <p:spPr>
          <a:xfrm>
            <a:off x="3730682" y="1606182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0" dirty="0"/>
              <a:t>9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AF9D91C9-BF0B-1B4E-98C4-996779EEE1E4}"/>
              </a:ext>
            </a:extLst>
          </p:cNvPr>
          <p:cNvSpPr txBox="1"/>
          <p:nvPr/>
        </p:nvSpPr>
        <p:spPr>
          <a:xfrm>
            <a:off x="10940330" y="1797784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0" dirty="0"/>
              <a:t>3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429DBCC2-B59C-0F47-98B1-40736AC240F4}"/>
              </a:ext>
            </a:extLst>
          </p:cNvPr>
          <p:cNvSpPr txBox="1"/>
          <p:nvPr/>
        </p:nvSpPr>
        <p:spPr>
          <a:xfrm>
            <a:off x="3948112" y="5054231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0" dirty="0"/>
              <a:t>7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6C1949F-3662-5549-BF39-1000BE0EA142}"/>
              </a:ext>
            </a:extLst>
          </p:cNvPr>
          <p:cNvSpPr txBox="1"/>
          <p:nvPr/>
        </p:nvSpPr>
        <p:spPr>
          <a:xfrm>
            <a:off x="10940329" y="5240405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612372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apo Snegl">
            <a:extLst>
              <a:ext uri="{FF2B5EF4-FFF2-40B4-BE49-F238E27FC236}">
                <a16:creationId xmlns:a16="http://schemas.microsoft.com/office/drawing/2014/main" id="{8E3A2F11-19DE-6E49-A029-3AA39928E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2863857" cy="221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élo 94 | Raleigh | Klassisk Cykel | Kent">
            <a:extLst>
              <a:ext uri="{FF2B5EF4-FFF2-40B4-BE49-F238E27FC236}">
                <a16:creationId xmlns:a16="http://schemas.microsoft.com/office/drawing/2014/main" id="{9704C586-9921-8242-8508-895DFC6AC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763" y="2066338"/>
            <a:ext cx="2572243" cy="149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uto85 Bil og Mc center">
            <a:extLst>
              <a:ext uri="{FF2B5EF4-FFF2-40B4-BE49-F238E27FC236}">
                <a16:creationId xmlns:a16="http://schemas.microsoft.com/office/drawing/2014/main" id="{698D22D8-C347-B24E-ACD1-E9A992769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078" y="2308276"/>
            <a:ext cx="2424383" cy="125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AS | Nye Airbus-fly - BCD Travel Move Danish Site (Europe)">
            <a:extLst>
              <a:ext uri="{FF2B5EF4-FFF2-40B4-BE49-F238E27FC236}">
                <a16:creationId xmlns:a16="http://schemas.microsoft.com/office/drawing/2014/main" id="{EFBCE0B6-5CA4-9843-BAC5-BBBD7BF11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8540" y="1920194"/>
            <a:ext cx="3303460" cy="1887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40C65BE2-882F-1F45-96BB-D59FD73715D6}"/>
              </a:ext>
            </a:extLst>
          </p:cNvPr>
          <p:cNvSpPr txBox="1"/>
          <p:nvPr/>
        </p:nvSpPr>
        <p:spPr>
          <a:xfrm>
            <a:off x="11286800" y="3229817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0" dirty="0"/>
              <a:t>9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AF9D91C9-BF0B-1B4E-98C4-996779EEE1E4}"/>
              </a:ext>
            </a:extLst>
          </p:cNvPr>
          <p:cNvSpPr txBox="1"/>
          <p:nvPr/>
        </p:nvSpPr>
        <p:spPr>
          <a:xfrm>
            <a:off x="5322009" y="3229817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0" dirty="0"/>
              <a:t>3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429DBCC2-B59C-0F47-98B1-40736AC240F4}"/>
              </a:ext>
            </a:extLst>
          </p:cNvPr>
          <p:cNvSpPr txBox="1"/>
          <p:nvPr/>
        </p:nvSpPr>
        <p:spPr>
          <a:xfrm>
            <a:off x="2173104" y="3229817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0" dirty="0"/>
              <a:t>7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D6C1949F-3662-5549-BF39-1000BE0EA142}"/>
              </a:ext>
            </a:extLst>
          </p:cNvPr>
          <p:cNvSpPr txBox="1"/>
          <p:nvPr/>
        </p:nvSpPr>
        <p:spPr>
          <a:xfrm>
            <a:off x="8144957" y="3229817"/>
            <a:ext cx="8338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33947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uppe 53">
            <a:extLst>
              <a:ext uri="{FF2B5EF4-FFF2-40B4-BE49-F238E27FC236}">
                <a16:creationId xmlns:a16="http://schemas.microsoft.com/office/drawing/2014/main" id="{B79B9D88-7A37-3942-9D09-74B07D9BAC38}"/>
              </a:ext>
            </a:extLst>
          </p:cNvPr>
          <p:cNvGrpSpPr/>
          <p:nvPr/>
        </p:nvGrpSpPr>
        <p:grpSpPr>
          <a:xfrm>
            <a:off x="1625598" y="736600"/>
            <a:ext cx="4025900" cy="5105400"/>
            <a:chOff x="1625598" y="736600"/>
            <a:chExt cx="4025900" cy="5105400"/>
          </a:xfrm>
        </p:grpSpPr>
        <p:sp>
          <p:nvSpPr>
            <p:cNvPr id="4" name="Rektangel 3">
              <a:extLst>
                <a:ext uri="{FF2B5EF4-FFF2-40B4-BE49-F238E27FC236}">
                  <a16:creationId xmlns:a16="http://schemas.microsoft.com/office/drawing/2014/main" id="{80ADE520-87CF-2B49-93FB-8FD91C47DA11}"/>
                </a:ext>
              </a:extLst>
            </p:cNvPr>
            <p:cNvSpPr/>
            <p:nvPr/>
          </p:nvSpPr>
          <p:spPr>
            <a:xfrm>
              <a:off x="1625598" y="736600"/>
              <a:ext cx="4025900" cy="5105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10" name="Lige forbindelse 9">
              <a:extLst>
                <a:ext uri="{FF2B5EF4-FFF2-40B4-BE49-F238E27FC236}">
                  <a16:creationId xmlns:a16="http://schemas.microsoft.com/office/drawing/2014/main" id="{6928EAE5-38FD-9F41-B622-E2BFB643F35C}"/>
                </a:ext>
              </a:extLst>
            </p:cNvPr>
            <p:cNvCxnSpPr>
              <a:cxnSpLocks/>
            </p:cNvCxnSpPr>
            <p:nvPr/>
          </p:nvCxnSpPr>
          <p:spPr>
            <a:xfrm>
              <a:off x="1897223" y="2998496"/>
              <a:ext cx="7112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Lige forbindelse 16">
              <a:extLst>
                <a:ext uri="{FF2B5EF4-FFF2-40B4-BE49-F238E27FC236}">
                  <a16:creationId xmlns:a16="http://schemas.microsoft.com/office/drawing/2014/main" id="{126096BC-2960-A145-B8B1-5BB7418879E8}"/>
                </a:ext>
              </a:extLst>
            </p:cNvPr>
            <p:cNvCxnSpPr/>
            <p:nvPr/>
          </p:nvCxnSpPr>
          <p:spPr>
            <a:xfrm>
              <a:off x="2926700" y="2998496"/>
              <a:ext cx="7112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Lige forbindelse 17">
              <a:extLst>
                <a:ext uri="{FF2B5EF4-FFF2-40B4-BE49-F238E27FC236}">
                  <a16:creationId xmlns:a16="http://schemas.microsoft.com/office/drawing/2014/main" id="{6FE08711-9136-B243-A5B2-7BF46C93B91E}"/>
                </a:ext>
              </a:extLst>
            </p:cNvPr>
            <p:cNvCxnSpPr/>
            <p:nvPr/>
          </p:nvCxnSpPr>
          <p:spPr>
            <a:xfrm>
              <a:off x="2926700" y="3866243"/>
              <a:ext cx="7112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Lige forbindelse 18">
              <a:extLst>
                <a:ext uri="{FF2B5EF4-FFF2-40B4-BE49-F238E27FC236}">
                  <a16:creationId xmlns:a16="http://schemas.microsoft.com/office/drawing/2014/main" id="{2A46300E-CFEE-9F40-9C32-E3E306FF79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1831" y="2236496"/>
              <a:ext cx="0" cy="66558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Lige forbindelse 23">
              <a:extLst>
                <a:ext uri="{FF2B5EF4-FFF2-40B4-BE49-F238E27FC236}">
                  <a16:creationId xmlns:a16="http://schemas.microsoft.com/office/drawing/2014/main" id="{0049BE83-5D39-B648-A1C1-96176D0833FF}"/>
                </a:ext>
              </a:extLst>
            </p:cNvPr>
            <p:cNvCxnSpPr/>
            <p:nvPr/>
          </p:nvCxnSpPr>
          <p:spPr>
            <a:xfrm>
              <a:off x="4004904" y="2998496"/>
              <a:ext cx="7112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Lige forbindelse 24">
              <a:extLst>
                <a:ext uri="{FF2B5EF4-FFF2-40B4-BE49-F238E27FC236}">
                  <a16:creationId xmlns:a16="http://schemas.microsoft.com/office/drawing/2014/main" id="{8C8D4D0A-CB43-5C40-8F94-56E9B8BC42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23715" y="3122904"/>
              <a:ext cx="0" cy="66558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Lige forbindelse 25">
              <a:extLst>
                <a:ext uri="{FF2B5EF4-FFF2-40B4-BE49-F238E27FC236}">
                  <a16:creationId xmlns:a16="http://schemas.microsoft.com/office/drawing/2014/main" id="{D97EEADC-006F-8749-A4AD-D62F0A7765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44819" y="3122904"/>
              <a:ext cx="0" cy="66558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ge forbindelse 27">
              <a:extLst>
                <a:ext uri="{FF2B5EF4-FFF2-40B4-BE49-F238E27FC236}">
                  <a16:creationId xmlns:a16="http://schemas.microsoft.com/office/drawing/2014/main" id="{39DBD601-7E23-8A47-9A77-25F3FE77D791}"/>
                </a:ext>
              </a:extLst>
            </p:cNvPr>
            <p:cNvCxnSpPr>
              <a:cxnSpLocks/>
            </p:cNvCxnSpPr>
            <p:nvPr/>
          </p:nvCxnSpPr>
          <p:spPr>
            <a:xfrm>
              <a:off x="5260390" y="2088761"/>
              <a:ext cx="0" cy="90973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ktangel 51">
              <a:extLst>
                <a:ext uri="{FF2B5EF4-FFF2-40B4-BE49-F238E27FC236}">
                  <a16:creationId xmlns:a16="http://schemas.microsoft.com/office/drawing/2014/main" id="{89A6C178-F433-EA41-8039-37771D69FBCF}"/>
                </a:ext>
              </a:extLst>
            </p:cNvPr>
            <p:cNvSpPr/>
            <p:nvPr/>
          </p:nvSpPr>
          <p:spPr>
            <a:xfrm>
              <a:off x="5048896" y="5181600"/>
              <a:ext cx="422988" cy="406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grpSp>
        <p:nvGrpSpPr>
          <p:cNvPr id="55" name="Gruppe 54">
            <a:extLst>
              <a:ext uri="{FF2B5EF4-FFF2-40B4-BE49-F238E27FC236}">
                <a16:creationId xmlns:a16="http://schemas.microsoft.com/office/drawing/2014/main" id="{D43CB40A-477B-5D4F-9F29-AF25B5BEC6D2}"/>
              </a:ext>
            </a:extLst>
          </p:cNvPr>
          <p:cNvGrpSpPr/>
          <p:nvPr/>
        </p:nvGrpSpPr>
        <p:grpSpPr>
          <a:xfrm>
            <a:off x="1624950" y="736600"/>
            <a:ext cx="4025900" cy="5105400"/>
            <a:chOff x="6096000" y="736600"/>
            <a:chExt cx="4025900" cy="5105400"/>
          </a:xfrm>
        </p:grpSpPr>
        <p:sp>
          <p:nvSpPr>
            <p:cNvPr id="34" name="Rektangel 33">
              <a:extLst>
                <a:ext uri="{FF2B5EF4-FFF2-40B4-BE49-F238E27FC236}">
                  <a16:creationId xmlns:a16="http://schemas.microsoft.com/office/drawing/2014/main" id="{7ABEFB68-156D-CB4B-B427-4644FE8C0AB3}"/>
                </a:ext>
              </a:extLst>
            </p:cNvPr>
            <p:cNvSpPr/>
            <p:nvPr/>
          </p:nvSpPr>
          <p:spPr>
            <a:xfrm>
              <a:off x="6096000" y="736600"/>
              <a:ext cx="4025900" cy="5105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cxnSp>
          <p:nvCxnSpPr>
            <p:cNvPr id="35" name="Lige forbindelse 34">
              <a:extLst>
                <a:ext uri="{FF2B5EF4-FFF2-40B4-BE49-F238E27FC236}">
                  <a16:creationId xmlns:a16="http://schemas.microsoft.com/office/drawing/2014/main" id="{31C2E958-081B-5B47-9531-F566F1263D5C}"/>
                </a:ext>
              </a:extLst>
            </p:cNvPr>
            <p:cNvCxnSpPr/>
            <p:nvPr/>
          </p:nvCxnSpPr>
          <p:spPr>
            <a:xfrm>
              <a:off x="6367625" y="2122197"/>
              <a:ext cx="7112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ge forbindelse 35">
              <a:extLst>
                <a:ext uri="{FF2B5EF4-FFF2-40B4-BE49-F238E27FC236}">
                  <a16:creationId xmlns:a16="http://schemas.microsoft.com/office/drawing/2014/main" id="{AE573BDF-BEAF-1246-85EE-C3BD6176A5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67625" y="2199952"/>
              <a:ext cx="0" cy="702128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ge forbindelse 37">
              <a:extLst>
                <a:ext uri="{FF2B5EF4-FFF2-40B4-BE49-F238E27FC236}">
                  <a16:creationId xmlns:a16="http://schemas.microsoft.com/office/drawing/2014/main" id="{E7A6E4BD-2D5C-A04F-8DEA-291F11EED844}"/>
                </a:ext>
              </a:extLst>
            </p:cNvPr>
            <p:cNvCxnSpPr>
              <a:cxnSpLocks/>
            </p:cNvCxnSpPr>
            <p:nvPr/>
          </p:nvCxnSpPr>
          <p:spPr>
            <a:xfrm>
              <a:off x="6367625" y="3878684"/>
              <a:ext cx="7112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ge forbindelse 38">
              <a:extLst>
                <a:ext uri="{FF2B5EF4-FFF2-40B4-BE49-F238E27FC236}">
                  <a16:creationId xmlns:a16="http://schemas.microsoft.com/office/drawing/2014/main" id="{2285EDDE-02BA-C748-84F6-2ECBFA9FAEE8}"/>
                </a:ext>
              </a:extLst>
            </p:cNvPr>
            <p:cNvCxnSpPr/>
            <p:nvPr/>
          </p:nvCxnSpPr>
          <p:spPr>
            <a:xfrm>
              <a:off x="7397102" y="2147857"/>
              <a:ext cx="7112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ge forbindelse 42">
              <a:extLst>
                <a:ext uri="{FF2B5EF4-FFF2-40B4-BE49-F238E27FC236}">
                  <a16:creationId xmlns:a16="http://schemas.microsoft.com/office/drawing/2014/main" id="{56FDCCDC-134E-D241-A203-8FBC6D73F45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08302" y="3122904"/>
              <a:ext cx="0" cy="66558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ge forbindelse 43">
              <a:extLst>
                <a:ext uri="{FF2B5EF4-FFF2-40B4-BE49-F238E27FC236}">
                  <a16:creationId xmlns:a16="http://schemas.microsoft.com/office/drawing/2014/main" id="{378D64EC-FF34-8A48-BFB6-19ACB32631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75306" y="2122197"/>
              <a:ext cx="709386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ge forbindelse 44">
              <a:extLst>
                <a:ext uri="{FF2B5EF4-FFF2-40B4-BE49-F238E27FC236}">
                  <a16:creationId xmlns:a16="http://schemas.microsoft.com/office/drawing/2014/main" id="{AA4E79EA-4B8F-224C-A50C-E98585202B9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159033" y="2236496"/>
              <a:ext cx="0" cy="665584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Lige forbindelse 48">
              <a:extLst>
                <a:ext uri="{FF2B5EF4-FFF2-40B4-BE49-F238E27FC236}">
                  <a16:creationId xmlns:a16="http://schemas.microsoft.com/office/drawing/2014/main" id="{BF0E95DD-E252-2A45-9908-CAAC687D46BE}"/>
                </a:ext>
              </a:extLst>
            </p:cNvPr>
            <p:cNvCxnSpPr/>
            <p:nvPr/>
          </p:nvCxnSpPr>
          <p:spPr>
            <a:xfrm>
              <a:off x="8473492" y="3878684"/>
              <a:ext cx="711200" cy="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Lige forbindelse 50">
              <a:extLst>
                <a:ext uri="{FF2B5EF4-FFF2-40B4-BE49-F238E27FC236}">
                  <a16:creationId xmlns:a16="http://schemas.microsoft.com/office/drawing/2014/main" id="{E95F8B28-DEE7-A840-9E2E-228A2ABBA719}"/>
                </a:ext>
              </a:extLst>
            </p:cNvPr>
            <p:cNvCxnSpPr>
              <a:cxnSpLocks/>
            </p:cNvCxnSpPr>
            <p:nvPr/>
          </p:nvCxnSpPr>
          <p:spPr>
            <a:xfrm>
              <a:off x="9730792" y="3122904"/>
              <a:ext cx="0" cy="75578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Rektangel 52">
              <a:extLst>
                <a:ext uri="{FF2B5EF4-FFF2-40B4-BE49-F238E27FC236}">
                  <a16:creationId xmlns:a16="http://schemas.microsoft.com/office/drawing/2014/main" id="{2562133F-EC09-094E-A504-74CF6E467073}"/>
                </a:ext>
              </a:extLst>
            </p:cNvPr>
            <p:cNvSpPr/>
            <p:nvPr/>
          </p:nvSpPr>
          <p:spPr>
            <a:xfrm>
              <a:off x="9519298" y="5181600"/>
              <a:ext cx="422988" cy="4064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</p:spTree>
    <p:extLst>
      <p:ext uri="{BB962C8B-B14F-4D97-AF65-F5344CB8AC3E}">
        <p14:creationId xmlns:p14="http://schemas.microsoft.com/office/powerpoint/2010/main" val="21438377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4">
            <a:extLst>
              <a:ext uri="{FF2B5EF4-FFF2-40B4-BE49-F238E27FC236}">
                <a16:creationId xmlns:a16="http://schemas.microsoft.com/office/drawing/2014/main" id="{21A80ABF-75E4-4F57-A72F-43B73E3E1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663" y="941020"/>
            <a:ext cx="7068104" cy="5650178"/>
          </a:xfrm>
          <a:prstGeom prst="rect">
            <a:avLst/>
          </a:prstGeom>
        </p:spPr>
      </p:pic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FD683B05-B5B0-43D8-8AC6-9D0CE013757B}"/>
              </a:ext>
            </a:extLst>
          </p:cNvPr>
          <p:cNvSpPr txBox="1">
            <a:spLocks/>
          </p:cNvSpPr>
          <p:nvPr/>
        </p:nvSpPr>
        <p:spPr>
          <a:xfrm>
            <a:off x="900569" y="2619331"/>
            <a:ext cx="862079" cy="52780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cs typeface="Calibri"/>
              </a:rPr>
              <a:t>A</a:t>
            </a:r>
          </a:p>
          <a:p>
            <a:pPr marL="0" indent="0">
              <a:buNone/>
            </a:pPr>
            <a:r>
              <a:rPr lang="da-DK" dirty="0">
                <a:cs typeface="Calibri"/>
              </a:rPr>
              <a:t>(5,3)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93BF25EE-7DD3-4977-B91D-40AE84A1EEA3}"/>
              </a:ext>
            </a:extLst>
          </p:cNvPr>
          <p:cNvSpPr txBox="1">
            <a:spLocks/>
          </p:cNvSpPr>
          <p:nvPr/>
        </p:nvSpPr>
        <p:spPr>
          <a:xfrm>
            <a:off x="900568" y="4886039"/>
            <a:ext cx="862079" cy="52780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cs typeface="Calibri"/>
              </a:rPr>
              <a:t>D</a:t>
            </a:r>
          </a:p>
          <a:p>
            <a:pPr marL="0" indent="0">
              <a:buNone/>
            </a:pPr>
            <a:r>
              <a:rPr lang="da-DK" dirty="0">
                <a:cs typeface="Calibri"/>
              </a:rPr>
              <a:t>(-5,6)</a:t>
            </a:r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B3D64A1F-56D6-4F9F-8E42-ED067FBAAD43}"/>
              </a:ext>
            </a:extLst>
          </p:cNvPr>
          <p:cNvSpPr txBox="1">
            <a:spLocks/>
          </p:cNvSpPr>
          <p:nvPr/>
        </p:nvSpPr>
        <p:spPr>
          <a:xfrm>
            <a:off x="794467" y="1654774"/>
            <a:ext cx="2251041" cy="527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500" dirty="0">
                <a:cs typeface="Calibri"/>
              </a:rPr>
              <a:t>Der ligger 4 sedler gemt rundt omkring i rummet:</a:t>
            </a:r>
            <a:endParaRPr lang="da-DK" sz="1500" dirty="0"/>
          </a:p>
        </p:txBody>
      </p:sp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92F43A57-01CD-46AE-8551-01D21096751C}"/>
              </a:ext>
            </a:extLst>
          </p:cNvPr>
          <p:cNvSpPr txBox="1">
            <a:spLocks/>
          </p:cNvSpPr>
          <p:nvPr/>
        </p:nvSpPr>
        <p:spPr>
          <a:xfrm>
            <a:off x="900567" y="4095102"/>
            <a:ext cx="862079" cy="52780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cs typeface="Calibri"/>
              </a:rPr>
              <a:t>C</a:t>
            </a:r>
          </a:p>
          <a:p>
            <a:pPr marL="0" indent="0">
              <a:buNone/>
            </a:pPr>
            <a:r>
              <a:rPr lang="da-DK" dirty="0">
                <a:cs typeface="Calibri"/>
              </a:rPr>
              <a:t>(2,-4)</a:t>
            </a:r>
          </a:p>
        </p:txBody>
      </p:sp>
      <p:sp>
        <p:nvSpPr>
          <p:cNvPr id="20" name="Pladsholder til indhold 2">
            <a:extLst>
              <a:ext uri="{FF2B5EF4-FFF2-40B4-BE49-F238E27FC236}">
                <a16:creationId xmlns:a16="http://schemas.microsoft.com/office/drawing/2014/main" id="{C1A7BA05-2C60-42E5-BD2C-A1EBB5C9ED42}"/>
              </a:ext>
            </a:extLst>
          </p:cNvPr>
          <p:cNvSpPr txBox="1">
            <a:spLocks/>
          </p:cNvSpPr>
          <p:nvPr/>
        </p:nvSpPr>
        <p:spPr>
          <a:xfrm>
            <a:off x="900566" y="3342747"/>
            <a:ext cx="862079" cy="52780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dirty="0">
                <a:cs typeface="Calibri"/>
              </a:rPr>
              <a:t>B</a:t>
            </a:r>
          </a:p>
          <a:p>
            <a:pPr marL="0" indent="0">
              <a:buNone/>
            </a:pPr>
            <a:r>
              <a:rPr lang="da-DK" dirty="0">
                <a:cs typeface="Calibri"/>
              </a:rPr>
              <a:t>(-4,-7)</a:t>
            </a:r>
          </a:p>
        </p:txBody>
      </p:sp>
      <p:sp>
        <p:nvSpPr>
          <p:cNvPr id="21" name="Pladsholder til indhold 2">
            <a:extLst>
              <a:ext uri="{FF2B5EF4-FFF2-40B4-BE49-F238E27FC236}">
                <a16:creationId xmlns:a16="http://schemas.microsoft.com/office/drawing/2014/main" id="{A26959A7-9458-42B6-A02D-A00C3653F092}"/>
              </a:ext>
            </a:extLst>
          </p:cNvPr>
          <p:cNvSpPr txBox="1">
            <a:spLocks/>
          </p:cNvSpPr>
          <p:nvPr/>
        </p:nvSpPr>
        <p:spPr>
          <a:xfrm>
            <a:off x="591909" y="5840951"/>
            <a:ext cx="2251041" cy="527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500" dirty="0">
                <a:cs typeface="Calibri"/>
              </a:rPr>
              <a:t>Koden bliver så:</a:t>
            </a:r>
            <a:endParaRPr lang="da-DK" dirty="0">
              <a:cs typeface="Calibri"/>
            </a:endParaRPr>
          </a:p>
          <a:p>
            <a:pPr marL="0" indent="0">
              <a:buNone/>
            </a:pPr>
            <a:r>
              <a:rPr lang="da-DK" sz="1500" dirty="0">
                <a:cs typeface="Calibri"/>
              </a:rPr>
              <a:t>7086</a:t>
            </a:r>
          </a:p>
        </p:txBody>
      </p:sp>
      <p:sp>
        <p:nvSpPr>
          <p:cNvPr id="22" name="Pladsholder til indhold 2">
            <a:extLst>
              <a:ext uri="{FF2B5EF4-FFF2-40B4-BE49-F238E27FC236}">
                <a16:creationId xmlns:a16="http://schemas.microsoft.com/office/drawing/2014/main" id="{EAA415D4-E243-48CA-8A6D-15A1659B2F75}"/>
              </a:ext>
            </a:extLst>
          </p:cNvPr>
          <p:cNvSpPr txBox="1">
            <a:spLocks/>
          </p:cNvSpPr>
          <p:nvPr/>
        </p:nvSpPr>
        <p:spPr>
          <a:xfrm>
            <a:off x="4798424" y="2467813"/>
            <a:ext cx="7030823" cy="508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 b="1" dirty="0">
                <a:solidFill>
                  <a:srgbClr val="FF0000"/>
                </a:solidFill>
                <a:cs typeface="Calibri"/>
              </a:rPr>
              <a:t>4        2        7         3        0        6        4        1                   0        7        0        4         7        2        6        9        0        3  </a:t>
            </a:r>
          </a:p>
        </p:txBody>
      </p:sp>
      <p:sp>
        <p:nvSpPr>
          <p:cNvPr id="26" name="Pladsholder til indhold 2">
            <a:extLst>
              <a:ext uri="{FF2B5EF4-FFF2-40B4-BE49-F238E27FC236}">
                <a16:creationId xmlns:a16="http://schemas.microsoft.com/office/drawing/2014/main" id="{6EC2A5FB-BFA0-4D68-8E44-90EE20FE579F}"/>
              </a:ext>
            </a:extLst>
          </p:cNvPr>
          <p:cNvSpPr txBox="1">
            <a:spLocks/>
          </p:cNvSpPr>
          <p:nvPr/>
        </p:nvSpPr>
        <p:spPr>
          <a:xfrm>
            <a:off x="4798423" y="1020254"/>
            <a:ext cx="7030823" cy="508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 b="1" dirty="0">
                <a:solidFill>
                  <a:srgbClr val="FF0000"/>
                </a:solidFill>
                <a:cs typeface="Calibri"/>
              </a:rPr>
              <a:t>6        4        0        2         1        0        9        4                   8        4        2        1         9        9        4        3        1         5  </a:t>
            </a:r>
          </a:p>
        </p:txBody>
      </p:sp>
      <p:sp>
        <p:nvSpPr>
          <p:cNvPr id="27" name="Pladsholder til indhold 2">
            <a:extLst>
              <a:ext uri="{FF2B5EF4-FFF2-40B4-BE49-F238E27FC236}">
                <a16:creationId xmlns:a16="http://schemas.microsoft.com/office/drawing/2014/main" id="{08CF5C3C-80F3-4385-916E-6BB5C8F2AE35}"/>
              </a:ext>
            </a:extLst>
          </p:cNvPr>
          <p:cNvSpPr txBox="1">
            <a:spLocks/>
          </p:cNvSpPr>
          <p:nvPr/>
        </p:nvSpPr>
        <p:spPr>
          <a:xfrm>
            <a:off x="4811123" y="1385017"/>
            <a:ext cx="7030823" cy="508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 b="1" dirty="0">
                <a:solidFill>
                  <a:srgbClr val="FF0000"/>
                </a:solidFill>
                <a:cs typeface="Calibri"/>
              </a:rPr>
              <a:t>9        3        2        6         3        8        3        9                   3        2        7        5         3        5        3        9        3        3  </a:t>
            </a:r>
          </a:p>
        </p:txBody>
      </p:sp>
      <p:sp>
        <p:nvSpPr>
          <p:cNvPr id="28" name="Pladsholder til indhold 2">
            <a:extLst>
              <a:ext uri="{FF2B5EF4-FFF2-40B4-BE49-F238E27FC236}">
                <a16:creationId xmlns:a16="http://schemas.microsoft.com/office/drawing/2014/main" id="{1F65E330-5B82-44A4-9BF3-A200434BF408}"/>
              </a:ext>
            </a:extLst>
          </p:cNvPr>
          <p:cNvSpPr txBox="1">
            <a:spLocks/>
          </p:cNvSpPr>
          <p:nvPr/>
        </p:nvSpPr>
        <p:spPr>
          <a:xfrm>
            <a:off x="4811123" y="1750263"/>
            <a:ext cx="7030823" cy="508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 b="1" dirty="0">
                <a:solidFill>
                  <a:srgbClr val="FF0000"/>
                </a:solidFill>
                <a:cs typeface="Calibri"/>
              </a:rPr>
              <a:t>2        9        5        4         2        6        0        4                   9        7        2        8        1        9         2        0        2        0  </a:t>
            </a:r>
            <a:endParaRPr lang="da-DK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29" name="Pladsholder til indhold 2">
            <a:extLst>
              <a:ext uri="{FF2B5EF4-FFF2-40B4-BE49-F238E27FC236}">
                <a16:creationId xmlns:a16="http://schemas.microsoft.com/office/drawing/2014/main" id="{3D737EB8-EB20-4183-842E-4EFC6679E386}"/>
              </a:ext>
            </a:extLst>
          </p:cNvPr>
          <p:cNvSpPr txBox="1">
            <a:spLocks/>
          </p:cNvSpPr>
          <p:nvPr/>
        </p:nvSpPr>
        <p:spPr>
          <a:xfrm>
            <a:off x="4811123" y="2112213"/>
            <a:ext cx="7030823" cy="508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 b="1" dirty="0">
                <a:solidFill>
                  <a:srgbClr val="FF0000"/>
                </a:solidFill>
                <a:cs typeface="Calibri"/>
              </a:rPr>
              <a:t>8        0        3        3         9        1        7        5                   4        6        3        6        2        8         4        7        5        2  </a:t>
            </a:r>
            <a:endParaRPr lang="da-DK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30" name="Pladsholder til indhold 2">
            <a:extLst>
              <a:ext uri="{FF2B5EF4-FFF2-40B4-BE49-F238E27FC236}">
                <a16:creationId xmlns:a16="http://schemas.microsoft.com/office/drawing/2014/main" id="{5CE5438E-C720-41AB-B549-909869F0A72B}"/>
              </a:ext>
            </a:extLst>
          </p:cNvPr>
          <p:cNvSpPr txBox="1">
            <a:spLocks/>
          </p:cNvSpPr>
          <p:nvPr/>
        </p:nvSpPr>
        <p:spPr>
          <a:xfrm>
            <a:off x="4811123" y="2836113"/>
            <a:ext cx="7030823" cy="508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 b="1" dirty="0">
                <a:solidFill>
                  <a:srgbClr val="FF0000"/>
                </a:solidFill>
                <a:cs typeface="Calibri"/>
              </a:rPr>
              <a:t>6        3        1        4         8        4        2        8                  6        5        9        2         9        4        2        8        1        0  </a:t>
            </a:r>
          </a:p>
        </p:txBody>
      </p:sp>
      <p:sp>
        <p:nvSpPr>
          <p:cNvPr id="31" name="Pladsholder til indhold 2">
            <a:extLst>
              <a:ext uri="{FF2B5EF4-FFF2-40B4-BE49-F238E27FC236}">
                <a16:creationId xmlns:a16="http://schemas.microsoft.com/office/drawing/2014/main" id="{1AEE2C0E-7A3F-46C7-8BCF-9195D446A6F6}"/>
              </a:ext>
            </a:extLst>
          </p:cNvPr>
          <p:cNvSpPr txBox="1">
            <a:spLocks/>
          </p:cNvSpPr>
          <p:nvPr/>
        </p:nvSpPr>
        <p:spPr>
          <a:xfrm>
            <a:off x="4811123" y="3185363"/>
            <a:ext cx="7030823" cy="508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 b="1" dirty="0">
                <a:solidFill>
                  <a:srgbClr val="FF0000"/>
                </a:solidFill>
                <a:cs typeface="Calibri"/>
              </a:rPr>
              <a:t>7        2        0        3         0        1        9        6                  5        2        0        1         3        7        1        0        8        5  </a:t>
            </a:r>
          </a:p>
        </p:txBody>
      </p:sp>
      <p:sp>
        <p:nvSpPr>
          <p:cNvPr id="32" name="Pladsholder til indhold 2">
            <a:extLst>
              <a:ext uri="{FF2B5EF4-FFF2-40B4-BE49-F238E27FC236}">
                <a16:creationId xmlns:a16="http://schemas.microsoft.com/office/drawing/2014/main" id="{6E0931AC-091B-46AD-A6B9-17E5FD5303BA}"/>
              </a:ext>
            </a:extLst>
          </p:cNvPr>
          <p:cNvSpPr txBox="1">
            <a:spLocks/>
          </p:cNvSpPr>
          <p:nvPr/>
        </p:nvSpPr>
        <p:spPr>
          <a:xfrm>
            <a:off x="4833467" y="5004759"/>
            <a:ext cx="7030823" cy="508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 b="1" dirty="0">
                <a:solidFill>
                  <a:srgbClr val="FF0000"/>
                </a:solidFill>
                <a:cs typeface="Calibri"/>
              </a:rPr>
              <a:t>7        2        0        3         0        1        9        6                  5        8        0        1         3        7       1        0        8        5  </a:t>
            </a:r>
          </a:p>
        </p:txBody>
      </p:sp>
      <p:sp>
        <p:nvSpPr>
          <p:cNvPr id="33" name="Pladsholder til indhold 2">
            <a:extLst>
              <a:ext uri="{FF2B5EF4-FFF2-40B4-BE49-F238E27FC236}">
                <a16:creationId xmlns:a16="http://schemas.microsoft.com/office/drawing/2014/main" id="{6A6E332D-AD13-4438-B048-FCF30657802A}"/>
              </a:ext>
            </a:extLst>
          </p:cNvPr>
          <p:cNvSpPr txBox="1">
            <a:spLocks/>
          </p:cNvSpPr>
          <p:nvPr/>
        </p:nvSpPr>
        <p:spPr>
          <a:xfrm>
            <a:off x="4811123" y="4271213"/>
            <a:ext cx="7030823" cy="508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 b="1" dirty="0">
                <a:solidFill>
                  <a:srgbClr val="FF0000"/>
                </a:solidFill>
                <a:cs typeface="Calibri"/>
              </a:rPr>
              <a:t>1        0        1        3         9        6        7        5                  4        6        3        7        2        8         4        0        5        2  </a:t>
            </a:r>
            <a:endParaRPr lang="da-DK" dirty="0">
              <a:solidFill>
                <a:srgbClr val="FF0000"/>
              </a:solidFill>
              <a:cs typeface="Calibri"/>
            </a:endParaRPr>
          </a:p>
        </p:txBody>
      </p:sp>
      <p:sp>
        <p:nvSpPr>
          <p:cNvPr id="34" name="Pladsholder til indhold 2">
            <a:extLst>
              <a:ext uri="{FF2B5EF4-FFF2-40B4-BE49-F238E27FC236}">
                <a16:creationId xmlns:a16="http://schemas.microsoft.com/office/drawing/2014/main" id="{E640024A-3144-43A7-A4DE-46DBB6044C72}"/>
              </a:ext>
            </a:extLst>
          </p:cNvPr>
          <p:cNvSpPr txBox="1">
            <a:spLocks/>
          </p:cNvSpPr>
          <p:nvPr/>
        </p:nvSpPr>
        <p:spPr>
          <a:xfrm>
            <a:off x="4811123" y="3921963"/>
            <a:ext cx="7030823" cy="508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 b="1" dirty="0">
                <a:solidFill>
                  <a:srgbClr val="FF0000"/>
                </a:solidFill>
                <a:cs typeface="Calibri"/>
              </a:rPr>
              <a:t>6        4        0        2         1        0        9        4                  8        4        2        1         9        9        4        3        1        5  </a:t>
            </a:r>
          </a:p>
        </p:txBody>
      </p:sp>
      <p:sp>
        <p:nvSpPr>
          <p:cNvPr id="35" name="Pladsholder til indhold 2">
            <a:extLst>
              <a:ext uri="{FF2B5EF4-FFF2-40B4-BE49-F238E27FC236}">
                <a16:creationId xmlns:a16="http://schemas.microsoft.com/office/drawing/2014/main" id="{84D2CF13-CEAE-49E4-9DF6-5EB8D5CDC7F0}"/>
              </a:ext>
            </a:extLst>
          </p:cNvPr>
          <p:cNvSpPr txBox="1">
            <a:spLocks/>
          </p:cNvSpPr>
          <p:nvPr/>
        </p:nvSpPr>
        <p:spPr>
          <a:xfrm>
            <a:off x="4823823" y="4633163"/>
            <a:ext cx="7030823" cy="508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 b="1" dirty="0">
                <a:solidFill>
                  <a:srgbClr val="FF0000"/>
                </a:solidFill>
                <a:cs typeface="Calibri"/>
              </a:rPr>
              <a:t>9        3        2        6         3        8        3        9                  3        2        7        5         3        5       3        9        3        3  </a:t>
            </a:r>
          </a:p>
        </p:txBody>
      </p:sp>
      <p:sp>
        <p:nvSpPr>
          <p:cNvPr id="36" name="Pladsholder til indhold 2">
            <a:extLst>
              <a:ext uri="{FF2B5EF4-FFF2-40B4-BE49-F238E27FC236}">
                <a16:creationId xmlns:a16="http://schemas.microsoft.com/office/drawing/2014/main" id="{F13816DD-5268-4895-BF67-6B8447C9DA77}"/>
              </a:ext>
            </a:extLst>
          </p:cNvPr>
          <p:cNvSpPr txBox="1">
            <a:spLocks/>
          </p:cNvSpPr>
          <p:nvPr/>
        </p:nvSpPr>
        <p:spPr>
          <a:xfrm>
            <a:off x="4817473" y="5357063"/>
            <a:ext cx="7030823" cy="508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 b="1" dirty="0">
                <a:solidFill>
                  <a:srgbClr val="FF0000"/>
                </a:solidFill>
                <a:cs typeface="Calibri"/>
              </a:rPr>
              <a:t>6        3        1        4         8        4        2        8                  6        5        9        2         9        4        2        8        1        0  </a:t>
            </a:r>
          </a:p>
        </p:txBody>
      </p:sp>
      <p:sp>
        <p:nvSpPr>
          <p:cNvPr id="37" name="Pladsholder til indhold 2">
            <a:extLst>
              <a:ext uri="{FF2B5EF4-FFF2-40B4-BE49-F238E27FC236}">
                <a16:creationId xmlns:a16="http://schemas.microsoft.com/office/drawing/2014/main" id="{82BED635-3EB6-42FA-B79E-FCA68AFBC81B}"/>
              </a:ext>
            </a:extLst>
          </p:cNvPr>
          <p:cNvSpPr txBox="1">
            <a:spLocks/>
          </p:cNvSpPr>
          <p:nvPr/>
        </p:nvSpPr>
        <p:spPr>
          <a:xfrm>
            <a:off x="4823823" y="5719013"/>
            <a:ext cx="7030823" cy="508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 b="1" dirty="0">
                <a:solidFill>
                  <a:srgbClr val="FF0000"/>
                </a:solidFill>
                <a:cs typeface="Calibri"/>
              </a:rPr>
              <a:t>4        0        7         3        2        3        4        1                  0       7         0        4        7       2        6        9        0        3  </a:t>
            </a:r>
          </a:p>
        </p:txBody>
      </p:sp>
      <p:sp>
        <p:nvSpPr>
          <p:cNvPr id="38" name="Pladsholder til indhold 2">
            <a:extLst>
              <a:ext uri="{FF2B5EF4-FFF2-40B4-BE49-F238E27FC236}">
                <a16:creationId xmlns:a16="http://schemas.microsoft.com/office/drawing/2014/main" id="{5290360D-252A-4C06-8636-F42480CAA253}"/>
              </a:ext>
            </a:extLst>
          </p:cNvPr>
          <p:cNvSpPr txBox="1">
            <a:spLocks/>
          </p:cNvSpPr>
          <p:nvPr/>
        </p:nvSpPr>
        <p:spPr>
          <a:xfrm>
            <a:off x="4830173" y="6080963"/>
            <a:ext cx="7030823" cy="50867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200" b="1" dirty="0">
                <a:solidFill>
                  <a:srgbClr val="FF0000"/>
                </a:solidFill>
                <a:cs typeface="Calibri"/>
              </a:rPr>
              <a:t>2        9        5        4         0        6        0        4                  9        7        2        8        1        9         2       0       2        0  </a:t>
            </a:r>
            <a:endParaRPr lang="da-DK" dirty="0">
              <a:solidFill>
                <a:srgbClr val="FF000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76776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Kombinationstegning: figur 69">
            <a:extLst>
              <a:ext uri="{FF2B5EF4-FFF2-40B4-BE49-F238E27FC236}">
                <a16:creationId xmlns:a16="http://schemas.microsoft.com/office/drawing/2014/main" id="{A9A9C538-C912-417B-A4EE-0A07C5655DAF}"/>
              </a:ext>
            </a:extLst>
          </p:cNvPr>
          <p:cNvSpPr/>
          <p:nvPr/>
        </p:nvSpPr>
        <p:spPr>
          <a:xfrm>
            <a:off x="2629077" y="5321917"/>
            <a:ext cx="2223949" cy="1352671"/>
          </a:xfrm>
          <a:custGeom>
            <a:avLst/>
            <a:gdLst>
              <a:gd name="connsiteX0" fmla="*/ 0 w 2223949"/>
              <a:gd name="connsiteY0" fmla="*/ 0 h 1352671"/>
              <a:gd name="connsiteX1" fmla="*/ 1548872 w 2223949"/>
              <a:gd name="connsiteY1" fmla="*/ 0 h 1352671"/>
              <a:gd name="connsiteX2" fmla="*/ 1548872 w 2223949"/>
              <a:gd name="connsiteY2" fmla="*/ 552608 h 1352671"/>
              <a:gd name="connsiteX3" fmla="*/ 1818616 w 2223949"/>
              <a:gd name="connsiteY3" fmla="*/ 552608 h 1352671"/>
              <a:gd name="connsiteX4" fmla="*/ 1843288 w 2223949"/>
              <a:gd name="connsiteY4" fmla="*/ 517820 h 1352671"/>
              <a:gd name="connsiteX5" fmla="*/ 2000963 w 2223949"/>
              <a:gd name="connsiteY5" fmla="*/ 455735 h 1352671"/>
              <a:gd name="connsiteX6" fmla="*/ 2223949 w 2223949"/>
              <a:gd name="connsiteY6" fmla="*/ 667708 h 1352671"/>
              <a:gd name="connsiteX7" fmla="*/ 2000963 w 2223949"/>
              <a:gd name="connsiteY7" fmla="*/ 879680 h 1352671"/>
              <a:gd name="connsiteX8" fmla="*/ 1843288 w 2223949"/>
              <a:gd name="connsiteY8" fmla="*/ 817595 h 1352671"/>
              <a:gd name="connsiteX9" fmla="*/ 1827188 w 2223949"/>
              <a:gd name="connsiteY9" fmla="*/ 794893 h 1352671"/>
              <a:gd name="connsiteX10" fmla="*/ 1548872 w 2223949"/>
              <a:gd name="connsiteY10" fmla="*/ 794893 h 1352671"/>
              <a:gd name="connsiteX11" fmla="*/ 1548872 w 2223949"/>
              <a:gd name="connsiteY11" fmla="*/ 1352671 h 1352671"/>
              <a:gd name="connsiteX12" fmla="*/ 0 w 2223949"/>
              <a:gd name="connsiteY12" fmla="*/ 1352671 h 1352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223949" h="1352671">
                <a:moveTo>
                  <a:pt x="0" y="0"/>
                </a:moveTo>
                <a:lnTo>
                  <a:pt x="1548872" y="0"/>
                </a:lnTo>
                <a:lnTo>
                  <a:pt x="1548872" y="552608"/>
                </a:lnTo>
                <a:lnTo>
                  <a:pt x="1818616" y="552608"/>
                </a:lnTo>
                <a:lnTo>
                  <a:pt x="1843288" y="517820"/>
                </a:lnTo>
                <a:cubicBezTo>
                  <a:pt x="1883641" y="479461"/>
                  <a:pt x="1939387" y="455735"/>
                  <a:pt x="2000963" y="455735"/>
                </a:cubicBezTo>
                <a:cubicBezTo>
                  <a:pt x="2124115" y="455735"/>
                  <a:pt x="2223949" y="550639"/>
                  <a:pt x="2223949" y="667708"/>
                </a:cubicBezTo>
                <a:cubicBezTo>
                  <a:pt x="2223949" y="784777"/>
                  <a:pt x="2124115" y="879680"/>
                  <a:pt x="2000963" y="879680"/>
                </a:cubicBezTo>
                <a:cubicBezTo>
                  <a:pt x="1939387" y="879680"/>
                  <a:pt x="1883641" y="855955"/>
                  <a:pt x="1843288" y="817595"/>
                </a:cubicBezTo>
                <a:lnTo>
                  <a:pt x="1827188" y="794893"/>
                </a:lnTo>
                <a:lnTo>
                  <a:pt x="1548872" y="794893"/>
                </a:lnTo>
                <a:lnTo>
                  <a:pt x="1548872" y="1352671"/>
                </a:lnTo>
                <a:lnTo>
                  <a:pt x="0" y="1352671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69" name="Kombinationstegning: figur 68">
            <a:extLst>
              <a:ext uri="{FF2B5EF4-FFF2-40B4-BE49-F238E27FC236}">
                <a16:creationId xmlns:a16="http://schemas.microsoft.com/office/drawing/2014/main" id="{E94B88CF-26C5-4C51-968B-6ED2F9D65F01}"/>
              </a:ext>
            </a:extLst>
          </p:cNvPr>
          <p:cNvSpPr/>
          <p:nvPr/>
        </p:nvSpPr>
        <p:spPr>
          <a:xfrm>
            <a:off x="4325378" y="4759312"/>
            <a:ext cx="7794964" cy="1915276"/>
          </a:xfrm>
          <a:custGeom>
            <a:avLst/>
            <a:gdLst>
              <a:gd name="connsiteX0" fmla="*/ 3807399 w 7794964"/>
              <a:gd name="connsiteY0" fmla="*/ 0 h 1915276"/>
              <a:gd name="connsiteX1" fmla="*/ 4168916 w 7794964"/>
              <a:gd name="connsiteY1" fmla="*/ 562605 h 1915276"/>
              <a:gd name="connsiteX2" fmla="*/ 7794964 w 7794964"/>
              <a:gd name="connsiteY2" fmla="*/ 562605 h 1915276"/>
              <a:gd name="connsiteX3" fmla="*/ 7794964 w 7794964"/>
              <a:gd name="connsiteY3" fmla="*/ 1915276 h 1915276"/>
              <a:gd name="connsiteX4" fmla="*/ 0 w 7794964"/>
              <a:gd name="connsiteY4" fmla="*/ 1915276 h 1915276"/>
              <a:gd name="connsiteX5" fmla="*/ 0 w 7794964"/>
              <a:gd name="connsiteY5" fmla="*/ 1374169 h 1915276"/>
              <a:gd name="connsiteX6" fmla="*/ 118129 w 7794964"/>
              <a:gd name="connsiteY6" fmla="*/ 1374169 h 1915276"/>
              <a:gd name="connsiteX7" fmla="*/ 135678 w 7794964"/>
              <a:gd name="connsiteY7" fmla="*/ 1400355 h 1915276"/>
              <a:gd name="connsiteX8" fmla="*/ 307534 w 7794964"/>
              <a:gd name="connsiteY8" fmla="*/ 1471969 h 1915276"/>
              <a:gd name="connsiteX9" fmla="*/ 550575 w 7794964"/>
              <a:gd name="connsiteY9" fmla="*/ 1227463 h 1915276"/>
              <a:gd name="connsiteX10" fmla="*/ 307534 w 7794964"/>
              <a:gd name="connsiteY10" fmla="*/ 982957 h 1915276"/>
              <a:gd name="connsiteX11" fmla="*/ 135678 w 7794964"/>
              <a:gd name="connsiteY11" fmla="*/ 1054571 h 1915276"/>
              <a:gd name="connsiteX12" fmla="*/ 108786 w 7794964"/>
              <a:gd name="connsiteY12" fmla="*/ 1094698 h 1915276"/>
              <a:gd name="connsiteX13" fmla="*/ 0 w 7794964"/>
              <a:gd name="connsiteY13" fmla="*/ 1094698 h 1915276"/>
              <a:gd name="connsiteX14" fmla="*/ 0 w 7794964"/>
              <a:gd name="connsiteY14" fmla="*/ 562605 h 1915276"/>
              <a:gd name="connsiteX15" fmla="*/ 3445883 w 7794964"/>
              <a:gd name="connsiteY15" fmla="*/ 562605 h 1915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794964" h="1915276">
                <a:moveTo>
                  <a:pt x="3807399" y="0"/>
                </a:moveTo>
                <a:lnTo>
                  <a:pt x="4168916" y="562605"/>
                </a:lnTo>
                <a:lnTo>
                  <a:pt x="7794964" y="562605"/>
                </a:lnTo>
                <a:lnTo>
                  <a:pt x="7794964" y="1915276"/>
                </a:lnTo>
                <a:lnTo>
                  <a:pt x="0" y="1915276"/>
                </a:lnTo>
                <a:lnTo>
                  <a:pt x="0" y="1374169"/>
                </a:lnTo>
                <a:lnTo>
                  <a:pt x="118129" y="1374169"/>
                </a:lnTo>
                <a:lnTo>
                  <a:pt x="135678" y="1400355"/>
                </a:lnTo>
                <a:cubicBezTo>
                  <a:pt x="179660" y="1444602"/>
                  <a:pt x="240420" y="1471969"/>
                  <a:pt x="307534" y="1471969"/>
                </a:cubicBezTo>
                <a:cubicBezTo>
                  <a:pt x="441762" y="1471969"/>
                  <a:pt x="550575" y="1362500"/>
                  <a:pt x="550575" y="1227463"/>
                </a:cubicBezTo>
                <a:cubicBezTo>
                  <a:pt x="550575" y="1092426"/>
                  <a:pt x="441762" y="982957"/>
                  <a:pt x="307534" y="982957"/>
                </a:cubicBezTo>
                <a:cubicBezTo>
                  <a:pt x="240420" y="982957"/>
                  <a:pt x="179660" y="1010324"/>
                  <a:pt x="135678" y="1054571"/>
                </a:cubicBezTo>
                <a:lnTo>
                  <a:pt x="108786" y="1094698"/>
                </a:lnTo>
                <a:lnTo>
                  <a:pt x="0" y="1094698"/>
                </a:lnTo>
                <a:lnTo>
                  <a:pt x="0" y="562605"/>
                </a:lnTo>
                <a:lnTo>
                  <a:pt x="3445883" y="562605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62" name="Kombinationstegning: figur 61">
            <a:extLst>
              <a:ext uri="{FF2B5EF4-FFF2-40B4-BE49-F238E27FC236}">
                <a16:creationId xmlns:a16="http://schemas.microsoft.com/office/drawing/2014/main" id="{B2BFA52F-5F07-496A-A09E-B441EBFCDE14}"/>
              </a:ext>
            </a:extLst>
          </p:cNvPr>
          <p:cNvSpPr/>
          <p:nvPr/>
        </p:nvSpPr>
        <p:spPr>
          <a:xfrm rot="5400000">
            <a:off x="2969500" y="3364143"/>
            <a:ext cx="1502547" cy="2135322"/>
          </a:xfrm>
          <a:custGeom>
            <a:avLst/>
            <a:gdLst>
              <a:gd name="connsiteX0" fmla="*/ 0 w 1352671"/>
              <a:gd name="connsiteY0" fmla="*/ 2135322 h 2135322"/>
              <a:gd name="connsiteX1" fmla="*/ 0 w 1352671"/>
              <a:gd name="connsiteY1" fmla="*/ 577116 h 2135322"/>
              <a:gd name="connsiteX2" fmla="*/ 242756 w 1352671"/>
              <a:gd name="connsiteY2" fmla="*/ 577116 h 2135322"/>
              <a:gd name="connsiteX3" fmla="*/ 613597 w 1352671"/>
              <a:gd name="connsiteY3" fmla="*/ 0 h 2135322"/>
              <a:gd name="connsiteX4" fmla="*/ 984438 w 1352671"/>
              <a:gd name="connsiteY4" fmla="*/ 577116 h 2135322"/>
              <a:gd name="connsiteX5" fmla="*/ 1352671 w 1352671"/>
              <a:gd name="connsiteY5" fmla="*/ 577116 h 2135322"/>
              <a:gd name="connsiteX6" fmla="*/ 1352671 w 1352671"/>
              <a:gd name="connsiteY6" fmla="*/ 2135322 h 2135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52671" h="2135322">
                <a:moveTo>
                  <a:pt x="0" y="2135322"/>
                </a:moveTo>
                <a:lnTo>
                  <a:pt x="0" y="577116"/>
                </a:lnTo>
                <a:lnTo>
                  <a:pt x="242756" y="577116"/>
                </a:lnTo>
                <a:lnTo>
                  <a:pt x="613597" y="0"/>
                </a:lnTo>
                <a:lnTo>
                  <a:pt x="984438" y="577116"/>
                </a:lnTo>
                <a:lnTo>
                  <a:pt x="1352671" y="577116"/>
                </a:lnTo>
                <a:lnTo>
                  <a:pt x="1352671" y="2135322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64" name="Kombinationstegning: figur 63">
            <a:extLst>
              <a:ext uri="{FF2B5EF4-FFF2-40B4-BE49-F238E27FC236}">
                <a16:creationId xmlns:a16="http://schemas.microsoft.com/office/drawing/2014/main" id="{E777F60D-E7F4-4E12-8C97-9F83913B4BE1}"/>
              </a:ext>
            </a:extLst>
          </p:cNvPr>
          <p:cNvSpPr/>
          <p:nvPr/>
        </p:nvSpPr>
        <p:spPr>
          <a:xfrm>
            <a:off x="4397035" y="3283519"/>
            <a:ext cx="7794964" cy="1903269"/>
          </a:xfrm>
          <a:custGeom>
            <a:avLst/>
            <a:gdLst>
              <a:gd name="connsiteX0" fmla="*/ 3249309 w 7794964"/>
              <a:gd name="connsiteY0" fmla="*/ 0 h 1903269"/>
              <a:gd name="connsiteX1" fmla="*/ 4258982 w 7794964"/>
              <a:gd name="connsiteY1" fmla="*/ 0 h 1903269"/>
              <a:gd name="connsiteX2" fmla="*/ 4258982 w 7794964"/>
              <a:gd name="connsiteY2" fmla="*/ 400723 h 1903269"/>
              <a:gd name="connsiteX3" fmla="*/ 7794964 w 7794964"/>
              <a:gd name="connsiteY3" fmla="*/ 400723 h 1903269"/>
              <a:gd name="connsiteX4" fmla="*/ 7794964 w 7794964"/>
              <a:gd name="connsiteY4" fmla="*/ 1903269 h 1903269"/>
              <a:gd name="connsiteX5" fmla="*/ 4083325 w 7794964"/>
              <a:gd name="connsiteY5" fmla="*/ 1903269 h 1903269"/>
              <a:gd name="connsiteX6" fmla="*/ 3722341 w 7794964"/>
              <a:gd name="connsiteY6" fmla="*/ 1341493 h 1903269"/>
              <a:gd name="connsiteX7" fmla="*/ 3361358 w 7794964"/>
              <a:gd name="connsiteY7" fmla="*/ 1903269 h 1903269"/>
              <a:gd name="connsiteX8" fmla="*/ 0 w 7794964"/>
              <a:gd name="connsiteY8" fmla="*/ 1903269 h 1903269"/>
              <a:gd name="connsiteX9" fmla="*/ 0 w 7794964"/>
              <a:gd name="connsiteY9" fmla="*/ 1469792 h 1903269"/>
              <a:gd name="connsiteX10" fmla="*/ 562851 w 7794964"/>
              <a:gd name="connsiteY10" fmla="*/ 1068044 h 1903269"/>
              <a:gd name="connsiteX11" fmla="*/ 0 w 7794964"/>
              <a:gd name="connsiteY11" fmla="*/ 666296 h 1903269"/>
              <a:gd name="connsiteX12" fmla="*/ 0 w 7794964"/>
              <a:gd name="connsiteY12" fmla="*/ 400723 h 1903269"/>
              <a:gd name="connsiteX13" fmla="*/ 3249309 w 7794964"/>
              <a:gd name="connsiteY13" fmla="*/ 400723 h 190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794964" h="1903269">
                <a:moveTo>
                  <a:pt x="3249309" y="0"/>
                </a:moveTo>
                <a:lnTo>
                  <a:pt x="4258982" y="0"/>
                </a:lnTo>
                <a:lnTo>
                  <a:pt x="4258982" y="400723"/>
                </a:lnTo>
                <a:lnTo>
                  <a:pt x="7794964" y="400723"/>
                </a:lnTo>
                <a:lnTo>
                  <a:pt x="7794964" y="1903269"/>
                </a:lnTo>
                <a:lnTo>
                  <a:pt x="4083325" y="1903269"/>
                </a:lnTo>
                <a:lnTo>
                  <a:pt x="3722341" y="1341493"/>
                </a:lnTo>
                <a:lnTo>
                  <a:pt x="3361358" y="1903269"/>
                </a:lnTo>
                <a:lnTo>
                  <a:pt x="0" y="1903269"/>
                </a:lnTo>
                <a:lnTo>
                  <a:pt x="0" y="1469792"/>
                </a:lnTo>
                <a:lnTo>
                  <a:pt x="562851" y="1068044"/>
                </a:lnTo>
                <a:lnTo>
                  <a:pt x="0" y="666296"/>
                </a:lnTo>
                <a:lnTo>
                  <a:pt x="0" y="400723"/>
                </a:lnTo>
                <a:lnTo>
                  <a:pt x="3249309" y="400723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53" name="Kombinationstegning: figur 52">
            <a:extLst>
              <a:ext uri="{FF2B5EF4-FFF2-40B4-BE49-F238E27FC236}">
                <a16:creationId xmlns:a16="http://schemas.microsoft.com/office/drawing/2014/main" id="{5DAAC72E-AEB9-4C99-A1C3-01F98CBE1A65}"/>
              </a:ext>
            </a:extLst>
          </p:cNvPr>
          <p:cNvSpPr/>
          <p:nvPr/>
        </p:nvSpPr>
        <p:spPr>
          <a:xfrm>
            <a:off x="2670207" y="1861059"/>
            <a:ext cx="2166745" cy="1352671"/>
          </a:xfrm>
          <a:custGeom>
            <a:avLst/>
            <a:gdLst>
              <a:gd name="connsiteX0" fmla="*/ 0 w 2166745"/>
              <a:gd name="connsiteY0" fmla="*/ 0 h 1658529"/>
              <a:gd name="connsiteX1" fmla="*/ 1590329 w 2166745"/>
              <a:gd name="connsiteY1" fmla="*/ 0 h 1658529"/>
              <a:gd name="connsiteX2" fmla="*/ 1590329 w 2166745"/>
              <a:gd name="connsiteY2" fmla="*/ 248540 h 1658529"/>
              <a:gd name="connsiteX3" fmla="*/ 2166745 w 2166745"/>
              <a:gd name="connsiteY3" fmla="*/ 248540 h 1658529"/>
              <a:gd name="connsiteX4" fmla="*/ 2166745 w 2166745"/>
              <a:gd name="connsiteY4" fmla="*/ 1310385 h 1658529"/>
              <a:gd name="connsiteX5" fmla="*/ 1590329 w 2166745"/>
              <a:gd name="connsiteY5" fmla="*/ 1310385 h 1658529"/>
              <a:gd name="connsiteX6" fmla="*/ 1590329 w 2166745"/>
              <a:gd name="connsiteY6" fmla="*/ 1658529 h 1658529"/>
              <a:gd name="connsiteX7" fmla="*/ 0 w 2166745"/>
              <a:gd name="connsiteY7" fmla="*/ 1658529 h 1658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166745" h="1658529">
                <a:moveTo>
                  <a:pt x="0" y="0"/>
                </a:moveTo>
                <a:lnTo>
                  <a:pt x="1590329" y="0"/>
                </a:lnTo>
                <a:lnTo>
                  <a:pt x="1590329" y="248540"/>
                </a:lnTo>
                <a:lnTo>
                  <a:pt x="2166745" y="248540"/>
                </a:lnTo>
                <a:lnTo>
                  <a:pt x="2166745" y="1310385"/>
                </a:lnTo>
                <a:lnTo>
                  <a:pt x="1590329" y="1310385"/>
                </a:lnTo>
                <a:lnTo>
                  <a:pt x="1590329" y="1658529"/>
                </a:lnTo>
                <a:lnTo>
                  <a:pt x="0" y="1658529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52" name="Kombinationstegning: figur 51">
            <a:extLst>
              <a:ext uri="{FF2B5EF4-FFF2-40B4-BE49-F238E27FC236}">
                <a16:creationId xmlns:a16="http://schemas.microsoft.com/office/drawing/2014/main" id="{15F445DD-C77A-4D72-A6B2-8000CCCCE96C}"/>
              </a:ext>
            </a:extLst>
          </p:cNvPr>
          <p:cNvSpPr/>
          <p:nvPr/>
        </p:nvSpPr>
        <p:spPr>
          <a:xfrm>
            <a:off x="4398380" y="1484260"/>
            <a:ext cx="7793620" cy="1729470"/>
          </a:xfrm>
          <a:custGeom>
            <a:avLst/>
            <a:gdLst>
              <a:gd name="connsiteX0" fmla="*/ 3704153 w 7793620"/>
              <a:gd name="connsiteY0" fmla="*/ 0 h 2127920"/>
              <a:gd name="connsiteX1" fmla="*/ 4170727 w 7793620"/>
              <a:gd name="connsiteY1" fmla="*/ 414086 h 2127920"/>
              <a:gd name="connsiteX2" fmla="*/ 4176645 w 7793620"/>
              <a:gd name="connsiteY2" fmla="*/ 478013 h 2127920"/>
              <a:gd name="connsiteX3" fmla="*/ 7793620 w 7793620"/>
              <a:gd name="connsiteY3" fmla="*/ 478013 h 2127920"/>
              <a:gd name="connsiteX4" fmla="*/ 7793620 w 7793620"/>
              <a:gd name="connsiteY4" fmla="*/ 2127920 h 2127920"/>
              <a:gd name="connsiteX5" fmla="*/ 4273724 w 7793620"/>
              <a:gd name="connsiteY5" fmla="*/ 2127920 h 2127920"/>
              <a:gd name="connsiteX6" fmla="*/ 4273724 w 7793620"/>
              <a:gd name="connsiteY6" fmla="*/ 1516876 h 2127920"/>
              <a:gd name="connsiteX7" fmla="*/ 3211879 w 7793620"/>
              <a:gd name="connsiteY7" fmla="*/ 1516876 h 2127920"/>
              <a:gd name="connsiteX8" fmla="*/ 3211879 w 7793620"/>
              <a:gd name="connsiteY8" fmla="*/ 2127920 h 2127920"/>
              <a:gd name="connsiteX9" fmla="*/ 0 w 7793620"/>
              <a:gd name="connsiteY9" fmla="*/ 2127920 h 2127920"/>
              <a:gd name="connsiteX10" fmla="*/ 0 w 7793620"/>
              <a:gd name="connsiteY10" fmla="*/ 1796254 h 2127920"/>
              <a:gd name="connsiteX11" fmla="*/ 586631 w 7793620"/>
              <a:gd name="connsiteY11" fmla="*/ 1796254 h 2127920"/>
              <a:gd name="connsiteX12" fmla="*/ 586631 w 7793620"/>
              <a:gd name="connsiteY12" fmla="*/ 695668 h 2127920"/>
              <a:gd name="connsiteX13" fmla="*/ 0 w 7793620"/>
              <a:gd name="connsiteY13" fmla="*/ 695668 h 2127920"/>
              <a:gd name="connsiteX14" fmla="*/ 0 w 7793620"/>
              <a:gd name="connsiteY14" fmla="*/ 478013 h 2127920"/>
              <a:gd name="connsiteX15" fmla="*/ 3231661 w 7793620"/>
              <a:gd name="connsiteY15" fmla="*/ 478013 h 2127920"/>
              <a:gd name="connsiteX16" fmla="*/ 3237579 w 7793620"/>
              <a:gd name="connsiteY16" fmla="*/ 414086 h 2127920"/>
              <a:gd name="connsiteX17" fmla="*/ 3704153 w 7793620"/>
              <a:gd name="connsiteY17" fmla="*/ 0 h 212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793620" h="2127920">
                <a:moveTo>
                  <a:pt x="3704153" y="0"/>
                </a:moveTo>
                <a:cubicBezTo>
                  <a:pt x="3934301" y="0"/>
                  <a:pt x="4126319" y="177767"/>
                  <a:pt x="4170727" y="414086"/>
                </a:cubicBezTo>
                <a:lnTo>
                  <a:pt x="4176645" y="478013"/>
                </a:lnTo>
                <a:lnTo>
                  <a:pt x="7793620" y="478013"/>
                </a:lnTo>
                <a:lnTo>
                  <a:pt x="7793620" y="2127920"/>
                </a:lnTo>
                <a:lnTo>
                  <a:pt x="4273724" y="2127920"/>
                </a:lnTo>
                <a:lnTo>
                  <a:pt x="4273724" y="1516876"/>
                </a:lnTo>
                <a:lnTo>
                  <a:pt x="3211879" y="1516876"/>
                </a:lnTo>
                <a:lnTo>
                  <a:pt x="3211879" y="2127920"/>
                </a:lnTo>
                <a:lnTo>
                  <a:pt x="0" y="2127920"/>
                </a:lnTo>
                <a:lnTo>
                  <a:pt x="0" y="1796254"/>
                </a:lnTo>
                <a:lnTo>
                  <a:pt x="586631" y="1796254"/>
                </a:lnTo>
                <a:lnTo>
                  <a:pt x="586631" y="695668"/>
                </a:lnTo>
                <a:lnTo>
                  <a:pt x="0" y="695668"/>
                </a:lnTo>
                <a:lnTo>
                  <a:pt x="0" y="478013"/>
                </a:lnTo>
                <a:lnTo>
                  <a:pt x="3231661" y="478013"/>
                </a:lnTo>
                <a:lnTo>
                  <a:pt x="3237579" y="414086"/>
                </a:lnTo>
                <a:cubicBezTo>
                  <a:pt x="3281988" y="177767"/>
                  <a:pt x="3474006" y="0"/>
                  <a:pt x="3704153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41" name="Kombinationstegning: figur 40">
            <a:extLst>
              <a:ext uri="{FF2B5EF4-FFF2-40B4-BE49-F238E27FC236}">
                <a16:creationId xmlns:a16="http://schemas.microsoft.com/office/drawing/2014/main" id="{95E0A007-FEC6-4F97-B099-7C407C93CB1B}"/>
              </a:ext>
            </a:extLst>
          </p:cNvPr>
          <p:cNvSpPr/>
          <p:nvPr/>
        </p:nvSpPr>
        <p:spPr>
          <a:xfrm>
            <a:off x="2695373" y="451946"/>
            <a:ext cx="2093062" cy="1354788"/>
          </a:xfrm>
          <a:custGeom>
            <a:avLst/>
            <a:gdLst>
              <a:gd name="connsiteX0" fmla="*/ 0 w 2093062"/>
              <a:gd name="connsiteY0" fmla="*/ 0 h 1354788"/>
              <a:gd name="connsiteX1" fmla="*/ 1548437 w 2093062"/>
              <a:gd name="connsiteY1" fmla="*/ 0 h 1354788"/>
              <a:gd name="connsiteX2" fmla="*/ 1548437 w 2093062"/>
              <a:gd name="connsiteY2" fmla="*/ 145538 h 1354788"/>
              <a:gd name="connsiteX3" fmla="*/ 1559662 w 2093062"/>
              <a:gd name="connsiteY3" fmla="*/ 144420 h 1354788"/>
              <a:gd name="connsiteX4" fmla="*/ 2093062 w 2093062"/>
              <a:gd name="connsiteY4" fmla="*/ 671458 h 1354788"/>
              <a:gd name="connsiteX5" fmla="*/ 1559662 w 2093062"/>
              <a:gd name="connsiteY5" fmla="*/ 1198496 h 1354788"/>
              <a:gd name="connsiteX6" fmla="*/ 1548437 w 2093062"/>
              <a:gd name="connsiteY6" fmla="*/ 1197378 h 1354788"/>
              <a:gd name="connsiteX7" fmla="*/ 1548437 w 2093062"/>
              <a:gd name="connsiteY7" fmla="*/ 1354788 h 1354788"/>
              <a:gd name="connsiteX8" fmla="*/ 0 w 2093062"/>
              <a:gd name="connsiteY8" fmla="*/ 1354788 h 135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93062" h="1354788">
                <a:moveTo>
                  <a:pt x="0" y="0"/>
                </a:moveTo>
                <a:lnTo>
                  <a:pt x="1548437" y="0"/>
                </a:lnTo>
                <a:lnTo>
                  <a:pt x="1548437" y="145538"/>
                </a:lnTo>
                <a:lnTo>
                  <a:pt x="1559662" y="144420"/>
                </a:lnTo>
                <a:cubicBezTo>
                  <a:pt x="1854251" y="144420"/>
                  <a:pt x="2093062" y="380383"/>
                  <a:pt x="2093062" y="671458"/>
                </a:cubicBezTo>
                <a:cubicBezTo>
                  <a:pt x="2093062" y="962533"/>
                  <a:pt x="1854251" y="1198496"/>
                  <a:pt x="1559662" y="1198496"/>
                </a:cubicBezTo>
                <a:lnTo>
                  <a:pt x="1548437" y="1197378"/>
                </a:lnTo>
                <a:lnTo>
                  <a:pt x="1548437" y="1354788"/>
                </a:lnTo>
                <a:lnTo>
                  <a:pt x="0" y="1354788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44" name="Kombinationstegning: figur 43">
            <a:extLst>
              <a:ext uri="{FF2B5EF4-FFF2-40B4-BE49-F238E27FC236}">
                <a16:creationId xmlns:a16="http://schemas.microsoft.com/office/drawing/2014/main" id="{E4CEDB7C-BCBA-4886-BC6B-D88E27846E0B}"/>
              </a:ext>
            </a:extLst>
          </p:cNvPr>
          <p:cNvSpPr/>
          <p:nvPr/>
        </p:nvSpPr>
        <p:spPr>
          <a:xfrm>
            <a:off x="4397037" y="441298"/>
            <a:ext cx="7794963" cy="1354788"/>
          </a:xfrm>
          <a:custGeom>
            <a:avLst/>
            <a:gdLst>
              <a:gd name="connsiteX0" fmla="*/ 0 w 7794963"/>
              <a:gd name="connsiteY0" fmla="*/ 0 h 1354788"/>
              <a:gd name="connsiteX1" fmla="*/ 7794963 w 7794963"/>
              <a:gd name="connsiteY1" fmla="*/ 0 h 1354788"/>
              <a:gd name="connsiteX2" fmla="*/ 7794963 w 7794963"/>
              <a:gd name="connsiteY2" fmla="*/ 1354788 h 1354788"/>
              <a:gd name="connsiteX3" fmla="*/ 4197885 w 7794963"/>
              <a:gd name="connsiteY3" fmla="*/ 1354788 h 1354788"/>
              <a:gd name="connsiteX4" fmla="*/ 4193882 w 7794963"/>
              <a:gd name="connsiteY4" fmla="*/ 1313367 h 1354788"/>
              <a:gd name="connsiteX5" fmla="*/ 3704125 w 7794963"/>
              <a:gd name="connsiteY5" fmla="*/ 896978 h 1354788"/>
              <a:gd name="connsiteX6" fmla="*/ 3214368 w 7794963"/>
              <a:gd name="connsiteY6" fmla="*/ 1313367 h 1354788"/>
              <a:gd name="connsiteX7" fmla="*/ 3210365 w 7794963"/>
              <a:gd name="connsiteY7" fmla="*/ 1354788 h 1354788"/>
              <a:gd name="connsiteX8" fmla="*/ 0 w 7794963"/>
              <a:gd name="connsiteY8" fmla="*/ 1354788 h 1354788"/>
              <a:gd name="connsiteX9" fmla="*/ 0 w 7794963"/>
              <a:gd name="connsiteY9" fmla="*/ 1194791 h 1354788"/>
              <a:gd name="connsiteX10" fmla="*/ 37199 w 7794963"/>
              <a:gd name="connsiteY10" fmla="*/ 1198496 h 1354788"/>
              <a:gd name="connsiteX11" fmla="*/ 570599 w 7794963"/>
              <a:gd name="connsiteY11" fmla="*/ 671458 h 1354788"/>
              <a:gd name="connsiteX12" fmla="*/ 37199 w 7794963"/>
              <a:gd name="connsiteY12" fmla="*/ 144420 h 1354788"/>
              <a:gd name="connsiteX13" fmla="*/ 0 w 7794963"/>
              <a:gd name="connsiteY13" fmla="*/ 148125 h 135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794963" h="1354788">
                <a:moveTo>
                  <a:pt x="0" y="0"/>
                </a:moveTo>
                <a:lnTo>
                  <a:pt x="7794963" y="0"/>
                </a:lnTo>
                <a:lnTo>
                  <a:pt x="7794963" y="1354788"/>
                </a:lnTo>
                <a:lnTo>
                  <a:pt x="4197885" y="1354788"/>
                </a:lnTo>
                <a:lnTo>
                  <a:pt x="4193882" y="1313367"/>
                </a:lnTo>
                <a:cubicBezTo>
                  <a:pt x="4147267" y="1075735"/>
                  <a:pt x="3945708" y="896978"/>
                  <a:pt x="3704125" y="896978"/>
                </a:cubicBezTo>
                <a:cubicBezTo>
                  <a:pt x="3462542" y="896978"/>
                  <a:pt x="3260983" y="1075735"/>
                  <a:pt x="3214368" y="1313367"/>
                </a:cubicBezTo>
                <a:lnTo>
                  <a:pt x="3210365" y="1354788"/>
                </a:lnTo>
                <a:lnTo>
                  <a:pt x="0" y="1354788"/>
                </a:lnTo>
                <a:lnTo>
                  <a:pt x="0" y="1194791"/>
                </a:lnTo>
                <a:lnTo>
                  <a:pt x="37199" y="1198496"/>
                </a:lnTo>
                <a:cubicBezTo>
                  <a:pt x="331788" y="1198496"/>
                  <a:pt x="570599" y="962533"/>
                  <a:pt x="570599" y="671458"/>
                </a:cubicBezTo>
                <a:cubicBezTo>
                  <a:pt x="570599" y="380383"/>
                  <a:pt x="331788" y="144420"/>
                  <a:pt x="37199" y="144420"/>
                </a:cubicBezTo>
                <a:lnTo>
                  <a:pt x="0" y="148125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656C6CB6-58E9-46E5-964F-79B3AC3C6C5E}"/>
              </a:ext>
            </a:extLst>
          </p:cNvPr>
          <p:cNvSpPr txBox="1">
            <a:spLocks/>
          </p:cNvSpPr>
          <p:nvPr/>
        </p:nvSpPr>
        <p:spPr>
          <a:xfrm>
            <a:off x="202671" y="1440295"/>
            <a:ext cx="2251041" cy="527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500" dirty="0">
                <a:cs typeface="Calibri"/>
              </a:rPr>
              <a:t>De skal bestemme hvad a og b er ud fra sildeben</a:t>
            </a:r>
          </a:p>
        </p:txBody>
      </p:sp>
      <p:sp>
        <p:nvSpPr>
          <p:cNvPr id="20" name="Pladsholder til indhold 2">
            <a:extLst>
              <a:ext uri="{FF2B5EF4-FFF2-40B4-BE49-F238E27FC236}">
                <a16:creationId xmlns:a16="http://schemas.microsoft.com/office/drawing/2014/main" id="{BFE254CA-DBCA-49D9-A57F-3203F1DD8A8E}"/>
              </a:ext>
            </a:extLst>
          </p:cNvPr>
          <p:cNvSpPr txBox="1">
            <a:spLocks/>
          </p:cNvSpPr>
          <p:nvPr/>
        </p:nvSpPr>
        <p:spPr>
          <a:xfrm>
            <a:off x="562972" y="5580521"/>
            <a:ext cx="2251041" cy="527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500" dirty="0">
                <a:cs typeface="Calibri"/>
              </a:rPr>
              <a:t>Koden bliver så:</a:t>
            </a:r>
            <a:endParaRPr lang="da-DK" dirty="0">
              <a:cs typeface="Calibri"/>
            </a:endParaRPr>
          </a:p>
          <a:p>
            <a:pPr marL="0" indent="0">
              <a:buNone/>
            </a:pPr>
            <a:r>
              <a:rPr lang="da-DK" sz="1500" dirty="0">
                <a:cs typeface="Calibri"/>
              </a:rPr>
              <a:t>4358</a:t>
            </a:r>
          </a:p>
        </p:txBody>
      </p:sp>
      <p:graphicFrame>
        <p:nvGraphicFramePr>
          <p:cNvPr id="21" name="Tabel 21">
            <a:extLst>
              <a:ext uri="{FF2B5EF4-FFF2-40B4-BE49-F238E27FC236}">
                <a16:creationId xmlns:a16="http://schemas.microsoft.com/office/drawing/2014/main" id="{BD69A23C-424E-42DE-B36F-B74DADB60EFC}"/>
              </a:ext>
            </a:extLst>
          </p:cNvPr>
          <p:cNvGraphicFramePr>
            <a:graphicFrameLocks noGrp="1"/>
          </p:cNvGraphicFramePr>
          <p:nvPr/>
        </p:nvGraphicFramePr>
        <p:xfrm>
          <a:off x="5078971" y="542561"/>
          <a:ext cx="700169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49">
                  <a:extLst>
                    <a:ext uri="{9D8B030D-6E8A-4147-A177-3AD203B41FA5}">
                      <a16:colId xmlns:a16="http://schemas.microsoft.com/office/drawing/2014/main" val="1718920813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3961752419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301554676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3029277809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2915809060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4367765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194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274328"/>
                  </a:ext>
                </a:extLst>
              </a:tr>
            </a:tbl>
          </a:graphicData>
        </a:graphic>
      </p:graphicFrame>
      <p:graphicFrame>
        <p:nvGraphicFramePr>
          <p:cNvPr id="26" name="Tabel 21">
            <a:extLst>
              <a:ext uri="{FF2B5EF4-FFF2-40B4-BE49-F238E27FC236}">
                <a16:creationId xmlns:a16="http://schemas.microsoft.com/office/drawing/2014/main" id="{66292799-61A8-42CB-9BB8-3462B64F2C36}"/>
              </a:ext>
            </a:extLst>
          </p:cNvPr>
          <p:cNvGraphicFramePr>
            <a:graphicFrameLocks noGrp="1"/>
          </p:cNvGraphicFramePr>
          <p:nvPr/>
        </p:nvGraphicFramePr>
        <p:xfrm>
          <a:off x="2958835" y="668791"/>
          <a:ext cx="1166949" cy="794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49">
                  <a:extLst>
                    <a:ext uri="{9D8B030D-6E8A-4147-A177-3AD203B41FA5}">
                      <a16:colId xmlns:a16="http://schemas.microsoft.com/office/drawing/2014/main" val="73732896"/>
                    </a:ext>
                  </a:extLst>
                </a:gridCol>
              </a:tblGrid>
              <a:tr h="423879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y=ax+</a:t>
                      </a:r>
                      <a:r>
                        <a:rPr lang="da-DK" dirty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194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274328"/>
                  </a:ext>
                </a:extLst>
              </a:tr>
            </a:tbl>
          </a:graphicData>
        </a:graphic>
      </p:graphicFrame>
      <p:graphicFrame>
        <p:nvGraphicFramePr>
          <p:cNvPr id="29" name="Tabel 21">
            <a:extLst>
              <a:ext uri="{FF2B5EF4-FFF2-40B4-BE49-F238E27FC236}">
                <a16:creationId xmlns:a16="http://schemas.microsoft.com/office/drawing/2014/main" id="{51F25DF5-410C-438A-B72A-D8BCD57079CD}"/>
              </a:ext>
            </a:extLst>
          </p:cNvPr>
          <p:cNvGraphicFramePr>
            <a:graphicFrameLocks noGrp="1"/>
          </p:cNvGraphicFramePr>
          <p:nvPr/>
        </p:nvGraphicFramePr>
        <p:xfrm>
          <a:off x="5078971" y="1937958"/>
          <a:ext cx="700169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49">
                  <a:extLst>
                    <a:ext uri="{9D8B030D-6E8A-4147-A177-3AD203B41FA5}">
                      <a16:colId xmlns:a16="http://schemas.microsoft.com/office/drawing/2014/main" val="1718920813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3961752419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301554676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3029277809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2915809060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4367765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194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274328"/>
                  </a:ext>
                </a:extLst>
              </a:tr>
            </a:tbl>
          </a:graphicData>
        </a:graphic>
      </p:graphicFrame>
      <p:graphicFrame>
        <p:nvGraphicFramePr>
          <p:cNvPr id="30" name="Tabel 21">
            <a:extLst>
              <a:ext uri="{FF2B5EF4-FFF2-40B4-BE49-F238E27FC236}">
                <a16:creationId xmlns:a16="http://schemas.microsoft.com/office/drawing/2014/main" id="{9A8B286D-5B7B-4FEC-994A-31669664BB0C}"/>
              </a:ext>
            </a:extLst>
          </p:cNvPr>
          <p:cNvGraphicFramePr>
            <a:graphicFrameLocks noGrp="1"/>
          </p:cNvGraphicFramePr>
          <p:nvPr/>
        </p:nvGraphicFramePr>
        <p:xfrm>
          <a:off x="2915444" y="2143725"/>
          <a:ext cx="1166949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49">
                  <a:extLst>
                    <a:ext uri="{9D8B030D-6E8A-4147-A177-3AD203B41FA5}">
                      <a16:colId xmlns:a16="http://schemas.microsoft.com/office/drawing/2014/main" val="73732896"/>
                    </a:ext>
                  </a:extLst>
                </a:gridCol>
              </a:tblGrid>
              <a:tr h="361708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y=</a:t>
                      </a:r>
                      <a:r>
                        <a:rPr lang="da-DK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x+b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194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274328"/>
                  </a:ext>
                </a:extLst>
              </a:tr>
            </a:tbl>
          </a:graphicData>
        </a:graphic>
      </p:graphicFrame>
      <p:graphicFrame>
        <p:nvGraphicFramePr>
          <p:cNvPr id="18" name="Tabel 21">
            <a:extLst>
              <a:ext uri="{FF2B5EF4-FFF2-40B4-BE49-F238E27FC236}">
                <a16:creationId xmlns:a16="http://schemas.microsoft.com/office/drawing/2014/main" id="{3E6B4560-47DD-481C-8701-3D4CB85EA26B}"/>
              </a:ext>
            </a:extLst>
          </p:cNvPr>
          <p:cNvGraphicFramePr>
            <a:graphicFrameLocks noGrp="1"/>
          </p:cNvGraphicFramePr>
          <p:nvPr/>
        </p:nvGraphicFramePr>
        <p:xfrm>
          <a:off x="5078971" y="3779462"/>
          <a:ext cx="700169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49">
                  <a:extLst>
                    <a:ext uri="{9D8B030D-6E8A-4147-A177-3AD203B41FA5}">
                      <a16:colId xmlns:a16="http://schemas.microsoft.com/office/drawing/2014/main" val="1718920813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3961752419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301554676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3029277809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2915809060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4367765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40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194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274328"/>
                  </a:ext>
                </a:extLst>
              </a:tr>
            </a:tbl>
          </a:graphicData>
        </a:graphic>
      </p:graphicFrame>
      <p:graphicFrame>
        <p:nvGraphicFramePr>
          <p:cNvPr id="19" name="Tabel 21">
            <a:extLst>
              <a:ext uri="{FF2B5EF4-FFF2-40B4-BE49-F238E27FC236}">
                <a16:creationId xmlns:a16="http://schemas.microsoft.com/office/drawing/2014/main" id="{B76A499A-8B70-4832-BABC-1C5954230E9C}"/>
              </a:ext>
            </a:extLst>
          </p:cNvPr>
          <p:cNvGraphicFramePr>
            <a:graphicFrameLocks noGrp="1"/>
          </p:cNvGraphicFramePr>
          <p:nvPr/>
        </p:nvGraphicFramePr>
        <p:xfrm>
          <a:off x="2814013" y="3874189"/>
          <a:ext cx="116694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49">
                  <a:extLst>
                    <a:ext uri="{9D8B030D-6E8A-4147-A177-3AD203B41FA5}">
                      <a16:colId xmlns:a16="http://schemas.microsoft.com/office/drawing/2014/main" val="73732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y=</a:t>
                      </a:r>
                      <a:r>
                        <a:rPr lang="da-DK" dirty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x+b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194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274328"/>
                  </a:ext>
                </a:extLst>
              </a:tr>
            </a:tbl>
          </a:graphicData>
        </a:graphic>
      </p:graphicFrame>
      <p:graphicFrame>
        <p:nvGraphicFramePr>
          <p:cNvPr id="27" name="Tabel 21">
            <a:extLst>
              <a:ext uri="{FF2B5EF4-FFF2-40B4-BE49-F238E27FC236}">
                <a16:creationId xmlns:a16="http://schemas.microsoft.com/office/drawing/2014/main" id="{8DE62F3E-01B1-49EE-937E-50306CC5BDCA}"/>
              </a:ext>
            </a:extLst>
          </p:cNvPr>
          <p:cNvGraphicFramePr>
            <a:graphicFrameLocks noGrp="1"/>
          </p:cNvGraphicFramePr>
          <p:nvPr/>
        </p:nvGraphicFramePr>
        <p:xfrm>
          <a:off x="5002771" y="5615935"/>
          <a:ext cx="700169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49">
                  <a:extLst>
                    <a:ext uri="{9D8B030D-6E8A-4147-A177-3AD203B41FA5}">
                      <a16:colId xmlns:a16="http://schemas.microsoft.com/office/drawing/2014/main" val="1718920813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3961752419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301554676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3029277809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2915809060"/>
                    </a:ext>
                  </a:extLst>
                </a:gridCol>
                <a:gridCol w="1166949">
                  <a:extLst>
                    <a:ext uri="{9D8B030D-6E8A-4147-A177-3AD203B41FA5}">
                      <a16:colId xmlns:a16="http://schemas.microsoft.com/office/drawing/2014/main" val="4367765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26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35</a:t>
                      </a:r>
                      <a:endParaRPr lang="da-DK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194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274328"/>
                  </a:ext>
                </a:extLst>
              </a:tr>
            </a:tbl>
          </a:graphicData>
        </a:graphic>
      </p:graphicFrame>
      <p:graphicFrame>
        <p:nvGraphicFramePr>
          <p:cNvPr id="31" name="Tabel 21">
            <a:extLst>
              <a:ext uri="{FF2B5EF4-FFF2-40B4-BE49-F238E27FC236}">
                <a16:creationId xmlns:a16="http://schemas.microsoft.com/office/drawing/2014/main" id="{43039548-63AA-4182-80D7-7C2F47BD643B}"/>
              </a:ext>
            </a:extLst>
          </p:cNvPr>
          <p:cNvGraphicFramePr>
            <a:graphicFrameLocks noGrp="1"/>
          </p:cNvGraphicFramePr>
          <p:nvPr/>
        </p:nvGraphicFramePr>
        <p:xfrm>
          <a:off x="2841322" y="5627412"/>
          <a:ext cx="1166949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949">
                  <a:extLst>
                    <a:ext uri="{9D8B030D-6E8A-4147-A177-3AD203B41FA5}">
                      <a16:colId xmlns:a16="http://schemas.microsoft.com/office/drawing/2014/main" val="73732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y=ax+</a:t>
                      </a:r>
                      <a:r>
                        <a:rPr lang="da-DK" dirty="0">
                          <a:solidFill>
                            <a:srgbClr val="FF0000"/>
                          </a:solidFill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60194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a-DK" dirty="0">
                          <a:solidFill>
                            <a:schemeClr val="tx1"/>
                          </a:solidFill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274328"/>
                  </a:ext>
                </a:extLst>
              </a:tr>
            </a:tbl>
          </a:graphicData>
        </a:graphic>
      </p:graphicFrame>
      <p:sp>
        <p:nvSpPr>
          <p:cNvPr id="71" name="Pladsholder til indhold 2">
            <a:extLst>
              <a:ext uri="{FF2B5EF4-FFF2-40B4-BE49-F238E27FC236}">
                <a16:creationId xmlns:a16="http://schemas.microsoft.com/office/drawing/2014/main" id="{E58FC94F-2732-4104-ADEA-12224E3056B0}"/>
              </a:ext>
            </a:extLst>
          </p:cNvPr>
          <p:cNvSpPr txBox="1">
            <a:spLocks/>
          </p:cNvSpPr>
          <p:nvPr/>
        </p:nvSpPr>
        <p:spPr>
          <a:xfrm>
            <a:off x="354935" y="3429000"/>
            <a:ext cx="2251041" cy="527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500" dirty="0">
                <a:cs typeface="Calibri"/>
              </a:rPr>
              <a:t>I kisten ligger der også et batteri uderover puslespilsbrikkerne</a:t>
            </a:r>
          </a:p>
        </p:txBody>
      </p:sp>
    </p:spTree>
    <p:extLst>
      <p:ext uri="{BB962C8B-B14F-4D97-AF65-F5344CB8AC3E}">
        <p14:creationId xmlns:p14="http://schemas.microsoft.com/office/powerpoint/2010/main" val="13911797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indhold 2">
            <a:extLst>
              <a:ext uri="{FF2B5EF4-FFF2-40B4-BE49-F238E27FC236}">
                <a16:creationId xmlns:a16="http://schemas.microsoft.com/office/drawing/2014/main" id="{656C6CB6-58E9-46E5-964F-79B3AC3C6C5E}"/>
              </a:ext>
            </a:extLst>
          </p:cNvPr>
          <p:cNvSpPr txBox="1">
            <a:spLocks/>
          </p:cNvSpPr>
          <p:nvPr/>
        </p:nvSpPr>
        <p:spPr>
          <a:xfrm>
            <a:off x="794467" y="1654774"/>
            <a:ext cx="2251041" cy="527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500" dirty="0">
                <a:cs typeface="Calibri"/>
              </a:rPr>
              <a:t>På væggen hænger der 4 farver: blå, rød, grøn, gul.</a:t>
            </a:r>
          </a:p>
          <a:p>
            <a:pPr marL="0" indent="0">
              <a:buNone/>
            </a:pPr>
            <a:r>
              <a:rPr lang="da-DK" sz="1500" dirty="0">
                <a:cs typeface="Calibri"/>
              </a:rPr>
              <a:t>I kassen ligger 4 regnestykker med de samme farver.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4652E74-217C-41F8-9AFA-D032EC0A22D0}"/>
              </a:ext>
            </a:extLst>
          </p:cNvPr>
          <p:cNvSpPr txBox="1">
            <a:spLocks/>
          </p:cNvSpPr>
          <p:nvPr/>
        </p:nvSpPr>
        <p:spPr>
          <a:xfrm>
            <a:off x="8433188" y="2331999"/>
            <a:ext cx="2813932" cy="105321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A40F7AD9-9C3B-465E-9725-C40241206533}"/>
              </a:ext>
            </a:extLst>
          </p:cNvPr>
          <p:cNvSpPr txBox="1">
            <a:spLocks/>
          </p:cNvSpPr>
          <p:nvPr/>
        </p:nvSpPr>
        <p:spPr>
          <a:xfrm>
            <a:off x="5344588" y="2331998"/>
            <a:ext cx="2813932" cy="105321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E2992C2C-4FE4-4E15-8B45-517E028FF988}"/>
              </a:ext>
            </a:extLst>
          </p:cNvPr>
          <p:cNvSpPr txBox="1">
            <a:spLocks/>
          </p:cNvSpPr>
          <p:nvPr/>
        </p:nvSpPr>
        <p:spPr>
          <a:xfrm>
            <a:off x="8433188" y="3606697"/>
            <a:ext cx="2813932" cy="105321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10" name="Pladsholder til indhold 2">
            <a:extLst>
              <a:ext uri="{FF2B5EF4-FFF2-40B4-BE49-F238E27FC236}">
                <a16:creationId xmlns:a16="http://schemas.microsoft.com/office/drawing/2014/main" id="{7B39A049-A481-47CF-B832-824E09667C45}"/>
              </a:ext>
            </a:extLst>
          </p:cNvPr>
          <p:cNvSpPr txBox="1">
            <a:spLocks/>
          </p:cNvSpPr>
          <p:nvPr/>
        </p:nvSpPr>
        <p:spPr>
          <a:xfrm>
            <a:off x="5344588" y="3633601"/>
            <a:ext cx="2813932" cy="105321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0728876D-ABC0-4D9E-84B4-74F5AF7A9C08}"/>
              </a:ext>
            </a:extLst>
          </p:cNvPr>
          <p:cNvSpPr txBox="1">
            <a:spLocks/>
          </p:cNvSpPr>
          <p:nvPr/>
        </p:nvSpPr>
        <p:spPr>
          <a:xfrm>
            <a:off x="591909" y="5840951"/>
            <a:ext cx="2251041" cy="527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500" dirty="0">
                <a:cs typeface="Calibri"/>
              </a:rPr>
              <a:t>Koden bliver så:</a:t>
            </a:r>
            <a:endParaRPr lang="da-DK" dirty="0">
              <a:cs typeface="Calibri"/>
            </a:endParaRPr>
          </a:p>
          <a:p>
            <a:pPr marL="0" indent="0">
              <a:buNone/>
            </a:pPr>
            <a:r>
              <a:rPr lang="da-DK" sz="1500" dirty="0">
                <a:cs typeface="Calibri"/>
              </a:rPr>
              <a:t>0543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28CFEDB-DF32-4DFC-B37A-A1FABB642B51}"/>
              </a:ext>
            </a:extLst>
          </p:cNvPr>
          <p:cNvSpPr/>
          <p:nvPr/>
        </p:nvSpPr>
        <p:spPr>
          <a:xfrm>
            <a:off x="731044" y="3856728"/>
            <a:ext cx="487680" cy="5278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FF4F3F8-BCD4-4991-B257-995A8AF70A0F}"/>
              </a:ext>
            </a:extLst>
          </p:cNvPr>
          <p:cNvSpPr/>
          <p:nvPr/>
        </p:nvSpPr>
        <p:spPr>
          <a:xfrm>
            <a:off x="1308110" y="3856728"/>
            <a:ext cx="487680" cy="5278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6164ECE-B045-4E42-B63F-A7C698F740BB}"/>
              </a:ext>
            </a:extLst>
          </p:cNvPr>
          <p:cNvSpPr/>
          <p:nvPr/>
        </p:nvSpPr>
        <p:spPr>
          <a:xfrm>
            <a:off x="1867368" y="3855534"/>
            <a:ext cx="487680" cy="52780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5B71270-4A98-4963-91C9-3E6FE97FF632}"/>
              </a:ext>
            </a:extLst>
          </p:cNvPr>
          <p:cNvSpPr/>
          <p:nvPr/>
        </p:nvSpPr>
        <p:spPr>
          <a:xfrm>
            <a:off x="2444434" y="3829025"/>
            <a:ext cx="487680" cy="5278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018F6DBD-75C9-49D7-B86E-F79943E945A4}"/>
              </a:ext>
            </a:extLst>
          </p:cNvPr>
          <p:cNvSpPr txBox="1">
            <a:spLocks/>
          </p:cNvSpPr>
          <p:nvPr/>
        </p:nvSpPr>
        <p:spPr>
          <a:xfrm>
            <a:off x="502797" y="3091248"/>
            <a:ext cx="2656646" cy="202717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kstfelt 6">
                <a:extLst>
                  <a:ext uri="{FF2B5EF4-FFF2-40B4-BE49-F238E27FC236}">
                    <a16:creationId xmlns:a16="http://schemas.microsoft.com/office/drawing/2014/main" id="{2BAC4D93-A553-46E9-BD68-5FCD9F3B43B7}"/>
                  </a:ext>
                </a:extLst>
              </p:cNvPr>
              <p:cNvSpPr txBox="1"/>
              <p:nvPr/>
            </p:nvSpPr>
            <p:spPr>
              <a:xfrm>
                <a:off x="6002054" y="2549449"/>
                <a:ext cx="1499000" cy="6183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a-DK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ad>
                        <m:ra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g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27</m:t>
                          </m:r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∙4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7" name="Tekstfelt 6">
                <a:extLst>
                  <a:ext uri="{FF2B5EF4-FFF2-40B4-BE49-F238E27FC236}">
                    <a16:creationId xmlns:a16="http://schemas.microsoft.com/office/drawing/2014/main" id="{2BAC4D93-A553-46E9-BD68-5FCD9F3B4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2054" y="2549449"/>
                <a:ext cx="1499000" cy="61831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kstfelt 16">
                <a:extLst>
                  <a:ext uri="{FF2B5EF4-FFF2-40B4-BE49-F238E27FC236}">
                    <a16:creationId xmlns:a16="http://schemas.microsoft.com/office/drawing/2014/main" id="{D846F5F4-967D-4895-B350-E68BFDC30C03}"/>
                  </a:ext>
                </a:extLst>
              </p:cNvPr>
              <p:cNvSpPr txBox="1"/>
              <p:nvPr/>
            </p:nvSpPr>
            <p:spPr>
              <a:xfrm>
                <a:off x="7141991" y="3015879"/>
                <a:ext cx="9966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𝑓𝑎𝑐𝑖𝑡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:3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17" name="Tekstfelt 16">
                <a:extLst>
                  <a:ext uri="{FF2B5EF4-FFF2-40B4-BE49-F238E27FC236}">
                    <a16:creationId xmlns:a16="http://schemas.microsoft.com/office/drawing/2014/main" id="{D846F5F4-967D-4895-B350-E68BFDC30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1991" y="3015879"/>
                <a:ext cx="996619" cy="369332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Ellipse 17">
            <a:extLst>
              <a:ext uri="{FF2B5EF4-FFF2-40B4-BE49-F238E27FC236}">
                <a16:creationId xmlns:a16="http://schemas.microsoft.com/office/drawing/2014/main" id="{590CF9B0-4971-4BBD-B66D-F7FCD97FA082}"/>
              </a:ext>
            </a:extLst>
          </p:cNvPr>
          <p:cNvSpPr/>
          <p:nvPr/>
        </p:nvSpPr>
        <p:spPr>
          <a:xfrm>
            <a:off x="7557910" y="2362372"/>
            <a:ext cx="487680" cy="52780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BCE38BC-4A7D-4958-B9D0-13706CB734B4}"/>
              </a:ext>
            </a:extLst>
          </p:cNvPr>
          <p:cNvSpPr/>
          <p:nvPr/>
        </p:nvSpPr>
        <p:spPr>
          <a:xfrm>
            <a:off x="7627426" y="3665489"/>
            <a:ext cx="487680" cy="52780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89988E3-C3E6-43A4-A985-616676FF3B16}"/>
              </a:ext>
            </a:extLst>
          </p:cNvPr>
          <p:cNvSpPr/>
          <p:nvPr/>
        </p:nvSpPr>
        <p:spPr>
          <a:xfrm>
            <a:off x="10698480" y="2398244"/>
            <a:ext cx="487680" cy="52780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AE47941-913A-40E2-933D-B2D4CAC9C6DA}"/>
              </a:ext>
            </a:extLst>
          </p:cNvPr>
          <p:cNvSpPr/>
          <p:nvPr/>
        </p:nvSpPr>
        <p:spPr>
          <a:xfrm>
            <a:off x="10698480" y="3646143"/>
            <a:ext cx="487680" cy="52780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kstfelt 21">
                <a:extLst>
                  <a:ext uri="{FF2B5EF4-FFF2-40B4-BE49-F238E27FC236}">
                    <a16:creationId xmlns:a16="http://schemas.microsoft.com/office/drawing/2014/main" id="{D6DD4D23-0DDF-4741-8139-96FF41BCB2DF}"/>
                  </a:ext>
                </a:extLst>
              </p:cNvPr>
              <p:cNvSpPr txBox="1"/>
              <p:nvPr/>
            </p:nvSpPr>
            <p:spPr>
              <a:xfrm>
                <a:off x="8520909" y="3918449"/>
                <a:ext cx="2261388" cy="4019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+1−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36</m:t>
                          </m:r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∙2−5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22" name="Tekstfelt 21">
                <a:extLst>
                  <a:ext uri="{FF2B5EF4-FFF2-40B4-BE49-F238E27FC236}">
                    <a16:creationId xmlns:a16="http://schemas.microsoft.com/office/drawing/2014/main" id="{D6DD4D23-0DDF-4741-8139-96FF41BCB2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0909" y="3918449"/>
                <a:ext cx="2261388" cy="4019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kstfelt 22">
                <a:extLst>
                  <a:ext uri="{FF2B5EF4-FFF2-40B4-BE49-F238E27FC236}">
                    <a16:creationId xmlns:a16="http://schemas.microsoft.com/office/drawing/2014/main" id="{9020D6EA-A678-473C-9C6E-0F38B202EE95}"/>
                  </a:ext>
                </a:extLst>
              </p:cNvPr>
              <p:cNvSpPr txBox="1"/>
              <p:nvPr/>
            </p:nvSpPr>
            <p:spPr>
              <a:xfrm>
                <a:off x="8363074" y="2676300"/>
                <a:ext cx="2113784" cy="42774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da-DK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d>
                            <m:dPr>
                              <m:ctrlPr>
                                <a:rPr lang="da-DK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−3+6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∙2+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</m:rad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23" name="Tekstfelt 22">
                <a:extLst>
                  <a:ext uri="{FF2B5EF4-FFF2-40B4-BE49-F238E27FC236}">
                    <a16:creationId xmlns:a16="http://schemas.microsoft.com/office/drawing/2014/main" id="{9020D6EA-A678-473C-9C6E-0F38B202EE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3074" y="2676300"/>
                <a:ext cx="2113784" cy="42774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kstfelt 23">
                <a:extLst>
                  <a:ext uri="{FF2B5EF4-FFF2-40B4-BE49-F238E27FC236}">
                    <a16:creationId xmlns:a16="http://schemas.microsoft.com/office/drawing/2014/main" id="{05731EEF-D111-4646-9C10-D649CFE63424}"/>
                  </a:ext>
                </a:extLst>
              </p:cNvPr>
              <p:cNvSpPr txBox="1"/>
              <p:nvPr/>
            </p:nvSpPr>
            <p:spPr>
              <a:xfrm>
                <a:off x="10357181" y="2984363"/>
                <a:ext cx="9966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𝑓𝑎𝑐𝑖𝑡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:5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24" name="Tekstfelt 23">
                <a:extLst>
                  <a:ext uri="{FF2B5EF4-FFF2-40B4-BE49-F238E27FC236}">
                    <a16:creationId xmlns:a16="http://schemas.microsoft.com/office/drawing/2014/main" id="{05731EEF-D111-4646-9C10-D649CFE63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7181" y="2984363"/>
                <a:ext cx="996619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kstfelt 24">
                <a:extLst>
                  <a:ext uri="{FF2B5EF4-FFF2-40B4-BE49-F238E27FC236}">
                    <a16:creationId xmlns:a16="http://schemas.microsoft.com/office/drawing/2014/main" id="{B5EB2986-C2FB-4AF8-85F3-4D0108780B75}"/>
                  </a:ext>
                </a:extLst>
              </p:cNvPr>
              <p:cNvSpPr txBox="1"/>
              <p:nvPr/>
            </p:nvSpPr>
            <p:spPr>
              <a:xfrm>
                <a:off x="7191375" y="4290580"/>
                <a:ext cx="9966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𝑓𝑎𝑐𝑖𝑡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:4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25" name="Tekstfelt 24">
                <a:extLst>
                  <a:ext uri="{FF2B5EF4-FFF2-40B4-BE49-F238E27FC236}">
                    <a16:creationId xmlns:a16="http://schemas.microsoft.com/office/drawing/2014/main" id="{B5EB2986-C2FB-4AF8-85F3-4D0108780B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1375" y="4290580"/>
                <a:ext cx="996619" cy="369332"/>
              </a:xfrm>
              <a:prstGeom prst="rect">
                <a:avLst/>
              </a:prstGeom>
              <a:blipFill>
                <a:blip r:embed="rId7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kstfelt 25">
                <a:extLst>
                  <a:ext uri="{FF2B5EF4-FFF2-40B4-BE49-F238E27FC236}">
                    <a16:creationId xmlns:a16="http://schemas.microsoft.com/office/drawing/2014/main" id="{531DD8B4-1CE7-4B27-A617-77DE21750A3D}"/>
                  </a:ext>
                </a:extLst>
              </p:cNvPr>
              <p:cNvSpPr txBox="1"/>
              <p:nvPr/>
            </p:nvSpPr>
            <p:spPr>
              <a:xfrm>
                <a:off x="5941289" y="3657642"/>
                <a:ext cx="1250086" cy="6560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0" dirty="0"/>
                  <a:t>10 -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g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18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0,5</m:t>
                                </m:r>
                              </m:den>
                            </m:f>
                          </m:e>
                        </m:d>
                      </m:e>
                    </m:rad>
                  </m:oMath>
                </a14:m>
                <a:endParaRPr lang="da-DK" dirty="0"/>
              </a:p>
            </p:txBody>
          </p:sp>
        </mc:Choice>
        <mc:Fallback xmlns="">
          <p:sp>
            <p:nvSpPr>
              <p:cNvPr id="26" name="Tekstfelt 25">
                <a:extLst>
                  <a:ext uri="{FF2B5EF4-FFF2-40B4-BE49-F238E27FC236}">
                    <a16:creationId xmlns:a16="http://schemas.microsoft.com/office/drawing/2014/main" id="{531DD8B4-1CE7-4B27-A617-77DE21750A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1289" y="3657642"/>
                <a:ext cx="1250086" cy="656013"/>
              </a:xfrm>
              <a:prstGeom prst="rect">
                <a:avLst/>
              </a:prstGeom>
              <a:blipFill>
                <a:blip r:embed="rId8"/>
                <a:stretch>
                  <a:fillRect l="-439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kstfelt 27">
                <a:extLst>
                  <a:ext uri="{FF2B5EF4-FFF2-40B4-BE49-F238E27FC236}">
                    <a16:creationId xmlns:a16="http://schemas.microsoft.com/office/drawing/2014/main" id="{446921C3-5A15-4B65-8251-2626F56B2048}"/>
                  </a:ext>
                </a:extLst>
              </p:cNvPr>
              <p:cNvSpPr txBox="1"/>
              <p:nvPr/>
            </p:nvSpPr>
            <p:spPr>
              <a:xfrm>
                <a:off x="10357181" y="4294529"/>
                <a:ext cx="9966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𝑓𝑎𝑐𝑖𝑡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:0</m:t>
                      </m:r>
                    </m:oMath>
                  </m:oMathPara>
                </a14:m>
                <a:endParaRPr lang="da-DK" dirty="0"/>
              </a:p>
            </p:txBody>
          </p:sp>
        </mc:Choice>
        <mc:Fallback xmlns="">
          <p:sp>
            <p:nvSpPr>
              <p:cNvPr id="28" name="Tekstfelt 27">
                <a:extLst>
                  <a:ext uri="{FF2B5EF4-FFF2-40B4-BE49-F238E27FC236}">
                    <a16:creationId xmlns:a16="http://schemas.microsoft.com/office/drawing/2014/main" id="{446921C3-5A15-4B65-8251-2626F56B20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7181" y="4294529"/>
                <a:ext cx="996619" cy="369332"/>
              </a:xfrm>
              <a:prstGeom prst="rect">
                <a:avLst/>
              </a:prstGeom>
              <a:blipFill>
                <a:blip r:embed="rId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Pladsholder til indhold 2">
            <a:extLst>
              <a:ext uri="{FF2B5EF4-FFF2-40B4-BE49-F238E27FC236}">
                <a16:creationId xmlns:a16="http://schemas.microsoft.com/office/drawing/2014/main" id="{55FBB9C7-1BBB-499C-9D15-EE08ADE9E32F}"/>
              </a:ext>
            </a:extLst>
          </p:cNvPr>
          <p:cNvSpPr txBox="1">
            <a:spLocks/>
          </p:cNvSpPr>
          <p:nvPr/>
        </p:nvSpPr>
        <p:spPr>
          <a:xfrm>
            <a:off x="8045590" y="5840950"/>
            <a:ext cx="2251041" cy="527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500" dirty="0">
                <a:cs typeface="Calibri"/>
              </a:rPr>
              <a:t>I kisten ligger der også en brik, som først skal bruges i sidste opgave/5. kiste</a:t>
            </a:r>
          </a:p>
        </p:txBody>
      </p:sp>
    </p:spTree>
    <p:extLst>
      <p:ext uri="{BB962C8B-B14F-4D97-AF65-F5344CB8AC3E}">
        <p14:creationId xmlns:p14="http://schemas.microsoft.com/office/powerpoint/2010/main" val="39740516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E0BBE1AA-2E97-4B05-AD2D-622491ED8C69}"/>
              </a:ext>
            </a:extLst>
          </p:cNvPr>
          <p:cNvSpPr/>
          <p:nvPr/>
        </p:nvSpPr>
        <p:spPr>
          <a:xfrm>
            <a:off x="3934825" y="2369254"/>
            <a:ext cx="2251041" cy="1325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6DFA80FD-C814-4D36-8A01-D8571FF8400C}"/>
              </a:ext>
            </a:extLst>
          </p:cNvPr>
          <p:cNvSpPr/>
          <p:nvPr/>
        </p:nvSpPr>
        <p:spPr>
          <a:xfrm>
            <a:off x="3936399" y="1043691"/>
            <a:ext cx="2251041" cy="1325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3675454F-92EA-47E4-94F2-0AC6E160184E}"/>
              </a:ext>
            </a:extLst>
          </p:cNvPr>
          <p:cNvSpPr/>
          <p:nvPr/>
        </p:nvSpPr>
        <p:spPr>
          <a:xfrm>
            <a:off x="6187440" y="1043691"/>
            <a:ext cx="2251041" cy="1325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C39FBF23-DAE9-49CB-B918-BA7F77D7AAB4}"/>
              </a:ext>
            </a:extLst>
          </p:cNvPr>
          <p:cNvSpPr/>
          <p:nvPr/>
        </p:nvSpPr>
        <p:spPr>
          <a:xfrm>
            <a:off x="6187440" y="2369254"/>
            <a:ext cx="2251041" cy="1325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1200" dirty="0"/>
          </a:p>
        </p:txBody>
      </p:sp>
      <p:sp>
        <p:nvSpPr>
          <p:cNvPr id="12" name="Pladsholder til indhold 2">
            <a:extLst>
              <a:ext uri="{FF2B5EF4-FFF2-40B4-BE49-F238E27FC236}">
                <a16:creationId xmlns:a16="http://schemas.microsoft.com/office/drawing/2014/main" id="{E0F61D3E-34ED-4FDD-AF06-E5B9E690FF2B}"/>
              </a:ext>
            </a:extLst>
          </p:cNvPr>
          <p:cNvSpPr txBox="1">
            <a:spLocks/>
          </p:cNvSpPr>
          <p:nvPr/>
        </p:nvSpPr>
        <p:spPr>
          <a:xfrm>
            <a:off x="597146" y="1841453"/>
            <a:ext cx="2251041" cy="527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500" dirty="0">
                <a:cs typeface="Calibri"/>
              </a:rPr>
              <a:t>Der ligger 6 brikker i kisten.</a:t>
            </a:r>
          </a:p>
          <a:p>
            <a:pPr marL="0" indent="0">
              <a:buNone/>
            </a:pPr>
            <a:r>
              <a:rPr lang="da-DK" sz="1500" dirty="0">
                <a:cs typeface="Calibri"/>
              </a:rPr>
              <a:t>Der er i alt 9 brikker til sidste opgave, men 3 af brikkerne får de undervejs, som ligger i de foregående kister.</a:t>
            </a:r>
          </a:p>
          <a:p>
            <a:pPr marL="0" indent="0">
              <a:buNone/>
            </a:pPr>
            <a:r>
              <a:rPr lang="da-DK" sz="1500" dirty="0">
                <a:cs typeface="Calibri"/>
              </a:rPr>
              <a:t>I den sidste kiste ligger der så en uv-pen.</a:t>
            </a:r>
          </a:p>
          <a:p>
            <a:pPr marL="0" indent="0">
              <a:buNone/>
            </a:pPr>
            <a:r>
              <a:rPr lang="da-DK" sz="1500" dirty="0">
                <a:cs typeface="Calibri"/>
              </a:rPr>
              <a:t>Batteriet til UV-pennen ligger også i en forrige kiste.</a:t>
            </a:r>
          </a:p>
        </p:txBody>
      </p:sp>
      <p:sp>
        <p:nvSpPr>
          <p:cNvPr id="14" name="Pladsholder til indhold 2">
            <a:extLst>
              <a:ext uri="{FF2B5EF4-FFF2-40B4-BE49-F238E27FC236}">
                <a16:creationId xmlns:a16="http://schemas.microsoft.com/office/drawing/2014/main" id="{0728876D-ABC0-4D9E-84B4-74F5AF7A9C08}"/>
              </a:ext>
            </a:extLst>
          </p:cNvPr>
          <p:cNvSpPr txBox="1">
            <a:spLocks/>
          </p:cNvSpPr>
          <p:nvPr/>
        </p:nvSpPr>
        <p:spPr>
          <a:xfrm>
            <a:off x="591909" y="5840951"/>
            <a:ext cx="2251041" cy="5278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sz="1500" dirty="0">
                <a:cs typeface="Calibri"/>
              </a:rPr>
              <a:t>Koden kommer frem ved UV-lys</a:t>
            </a:r>
            <a:endParaRPr lang="da-DK" dirty="0">
              <a:cs typeface="Calibri"/>
            </a:endParaRPr>
          </a:p>
          <a:p>
            <a:pPr marL="0" indent="0">
              <a:buNone/>
            </a:pPr>
            <a:r>
              <a:rPr lang="da-DK" sz="1500" dirty="0">
                <a:cs typeface="Calibri"/>
              </a:rPr>
              <a:t>9051</a:t>
            </a:r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1CE5B5D3-07D7-4B90-A6B3-0A7DDDAF8D04}"/>
              </a:ext>
            </a:extLst>
          </p:cNvPr>
          <p:cNvSpPr/>
          <p:nvPr/>
        </p:nvSpPr>
        <p:spPr>
          <a:xfrm>
            <a:off x="8429841" y="1043691"/>
            <a:ext cx="2251041" cy="1325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F5B11BCA-D09C-41F0-828B-E25FD2AE470E}"/>
              </a:ext>
            </a:extLst>
          </p:cNvPr>
          <p:cNvSpPr/>
          <p:nvPr/>
        </p:nvSpPr>
        <p:spPr>
          <a:xfrm>
            <a:off x="8432999" y="2369252"/>
            <a:ext cx="2251041" cy="1325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1CC0D5A5-607C-43CD-AB9B-5F4512095CFC}"/>
              </a:ext>
            </a:extLst>
          </p:cNvPr>
          <p:cNvSpPr/>
          <p:nvPr/>
        </p:nvSpPr>
        <p:spPr>
          <a:xfrm>
            <a:off x="3937009" y="3689796"/>
            <a:ext cx="2251041" cy="1325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A6557591-677B-4B4B-910E-0481F08377EA}"/>
              </a:ext>
            </a:extLst>
          </p:cNvPr>
          <p:cNvSpPr/>
          <p:nvPr/>
        </p:nvSpPr>
        <p:spPr>
          <a:xfrm>
            <a:off x="6189147" y="3694816"/>
            <a:ext cx="2251041" cy="1325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5C8E8345-9421-4B7C-AEF8-3E71CF63BF64}"/>
              </a:ext>
            </a:extLst>
          </p:cNvPr>
          <p:cNvSpPr/>
          <p:nvPr/>
        </p:nvSpPr>
        <p:spPr>
          <a:xfrm>
            <a:off x="8427717" y="3694817"/>
            <a:ext cx="2251041" cy="13255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Pladsholder til indhold 2">
                <a:extLst>
                  <a:ext uri="{FF2B5EF4-FFF2-40B4-BE49-F238E27FC236}">
                    <a16:creationId xmlns:a16="http://schemas.microsoft.com/office/drawing/2014/main" id="{2D668617-D3F3-49A2-B42A-D4B14C3A5F0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80014" y="2834871"/>
                <a:ext cx="1646965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sz="120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sSup>
                        <m:sSupPr>
                          <m:ctrlPr>
                            <a:rPr lang="da-DK" sz="1200" i="1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+2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𝑎𝑏</m:t>
                      </m:r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33" name="Pladsholder til indhold 2">
                <a:extLst>
                  <a:ext uri="{FF2B5EF4-FFF2-40B4-BE49-F238E27FC236}">
                    <a16:creationId xmlns:a16="http://schemas.microsoft.com/office/drawing/2014/main" id="{2D668617-D3F3-49A2-B42A-D4B14C3A5F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0014" y="2834871"/>
                <a:ext cx="1646965" cy="40721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Pladsholder til indhold 2">
                <a:extLst>
                  <a:ext uri="{FF2B5EF4-FFF2-40B4-BE49-F238E27FC236}">
                    <a16:creationId xmlns:a16="http://schemas.microsoft.com/office/drawing/2014/main" id="{667DEA15-72BE-4EEA-9F77-F45394D3ACB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199190" y="2832611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sz="120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a-DK" sz="120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</m:ctrlPr>
                            </m:d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𝑎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+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cs typeface="Calibri"/>
                                </a:rPr>
                                <m:t>𝑏</m:t>
                              </m:r>
                            </m:e>
                          </m:d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34" name="Pladsholder til indhold 2">
                <a:extLst>
                  <a:ext uri="{FF2B5EF4-FFF2-40B4-BE49-F238E27FC236}">
                    <a16:creationId xmlns:a16="http://schemas.microsoft.com/office/drawing/2014/main" id="{667DEA15-72BE-4EEA-9F77-F45394D3AC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9190" y="2832611"/>
                <a:ext cx="1339402" cy="40721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Pladsholder til indhold 2">
                <a:extLst>
                  <a:ext uri="{FF2B5EF4-FFF2-40B4-BE49-F238E27FC236}">
                    <a16:creationId xmlns:a16="http://schemas.microsoft.com/office/drawing/2014/main" id="{97F4A8B0-7054-47C9-AF7B-9C4460D4D4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671391" y="4230821"/>
                <a:ext cx="1646965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sz="120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sSup>
                        <m:sSupPr>
                          <m:ctrlPr>
                            <a:rPr lang="da-DK" sz="1200" i="1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36" name="Pladsholder til indhold 2">
                <a:extLst>
                  <a:ext uri="{FF2B5EF4-FFF2-40B4-BE49-F238E27FC236}">
                    <a16:creationId xmlns:a16="http://schemas.microsoft.com/office/drawing/2014/main" id="{97F4A8B0-7054-47C9-AF7B-9C4460D4D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1391" y="4230821"/>
                <a:ext cx="1646965" cy="4072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Pladsholder til indhold 2">
                <a:extLst>
                  <a:ext uri="{FF2B5EF4-FFF2-40B4-BE49-F238E27FC236}">
                    <a16:creationId xmlns:a16="http://schemas.microsoft.com/office/drawing/2014/main" id="{114C5D08-1AFD-4A2C-A211-6F07BDACB9D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70875" y="3672417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37" name="Pladsholder til indhold 2">
                <a:extLst>
                  <a:ext uri="{FF2B5EF4-FFF2-40B4-BE49-F238E27FC236}">
                    <a16:creationId xmlns:a16="http://schemas.microsoft.com/office/drawing/2014/main" id="{114C5D08-1AFD-4A2C-A211-6F07BDACB9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0875" y="3672417"/>
                <a:ext cx="1339402" cy="4072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Pladsholder til indhold 2">
                <a:extLst>
                  <a:ext uri="{FF2B5EF4-FFF2-40B4-BE49-F238E27FC236}">
                    <a16:creationId xmlns:a16="http://schemas.microsoft.com/office/drawing/2014/main" id="{C79AA959-0852-4BA9-9361-9E4AB035A2D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65010" y="2336054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𝑏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𝑏</m:t>
                      </m:r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38" name="Pladsholder til indhold 2">
                <a:extLst>
                  <a:ext uri="{FF2B5EF4-FFF2-40B4-BE49-F238E27FC236}">
                    <a16:creationId xmlns:a16="http://schemas.microsoft.com/office/drawing/2014/main" id="{C79AA959-0852-4BA9-9361-9E4AB035A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5010" y="2336054"/>
                <a:ext cx="1339402" cy="40721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Pladsholder til indhold 2">
                <a:extLst>
                  <a:ext uri="{FF2B5EF4-FFF2-40B4-BE49-F238E27FC236}">
                    <a16:creationId xmlns:a16="http://schemas.microsoft.com/office/drawing/2014/main" id="{0936242F-2623-494F-930E-E5663B2847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884062" y="3455238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200" b="0" dirty="0">
                    <a:cs typeface="Calibri"/>
                  </a:rPr>
                  <a:t>2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  <a:cs typeface="Calibri"/>
                      </a:rPr>
                      <m:t>𝑎</m:t>
                    </m:r>
                  </m:oMath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39" name="Pladsholder til indhold 2">
                <a:extLst>
                  <a:ext uri="{FF2B5EF4-FFF2-40B4-BE49-F238E27FC236}">
                    <a16:creationId xmlns:a16="http://schemas.microsoft.com/office/drawing/2014/main" id="{0936242F-2623-494F-930E-E5663B28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062" y="3455238"/>
                <a:ext cx="1339402" cy="407216"/>
              </a:xfrm>
              <a:prstGeom prst="rect">
                <a:avLst/>
              </a:prstGeom>
              <a:blipFill>
                <a:blip r:embed="rId7"/>
                <a:stretch>
                  <a:fillRect t="-5970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Pladsholder til indhold 2">
                <a:extLst>
                  <a:ext uri="{FF2B5EF4-FFF2-40B4-BE49-F238E27FC236}">
                    <a16:creationId xmlns:a16="http://schemas.microsoft.com/office/drawing/2014/main" id="{8968D228-6832-4C8E-B4A2-83EAFE69747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029706" y="4241997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∙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𝑏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∙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𝑏</m:t>
                      </m:r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41" name="Pladsholder til indhold 2">
                <a:extLst>
                  <a:ext uri="{FF2B5EF4-FFF2-40B4-BE49-F238E27FC236}">
                    <a16:creationId xmlns:a16="http://schemas.microsoft.com/office/drawing/2014/main" id="{8968D228-6832-4C8E-B4A2-83EAFE697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706" y="4241997"/>
                <a:ext cx="1339402" cy="40721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Pladsholder til indhold 2">
                <a:extLst>
                  <a:ext uri="{FF2B5EF4-FFF2-40B4-BE49-F238E27FC236}">
                    <a16:creationId xmlns:a16="http://schemas.microsoft.com/office/drawing/2014/main" id="{59957254-7E76-44FB-B075-E72ECDFC061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86464" y="2087101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𝑏</m:t>
                      </m:r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42" name="Pladsholder til indhold 2">
                <a:extLst>
                  <a:ext uri="{FF2B5EF4-FFF2-40B4-BE49-F238E27FC236}">
                    <a16:creationId xmlns:a16="http://schemas.microsoft.com/office/drawing/2014/main" id="{59957254-7E76-44FB-B075-E72ECDFC06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6464" y="2087101"/>
                <a:ext cx="1339402" cy="40721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Pladsholder til indhold 2">
                <a:extLst>
                  <a:ext uri="{FF2B5EF4-FFF2-40B4-BE49-F238E27FC236}">
                    <a16:creationId xmlns:a16="http://schemas.microsoft.com/office/drawing/2014/main" id="{5EBABD82-678D-4797-900F-885EF3C2DCC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08985" y="3402362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a-DK" sz="12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a-DK" sz="1200" i="1" smtClean="0">
                                <a:latin typeface="Cambria Math" panose="02040503050406030204" pitchFamily="18" charset="0"/>
                                <a:cs typeface="Calibri"/>
                              </a:rPr>
                            </m:ctrlPr>
                          </m:dPr>
                          <m:e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  <m:t>𝑎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  <m:t>−</m:t>
                            </m:r>
                            <m:r>
                              <a:rPr lang="en-US" sz="1200" b="0" i="1" smtClean="0">
                                <a:latin typeface="Cambria Math" panose="02040503050406030204" pitchFamily="18" charset="0"/>
                                <a:cs typeface="Calibri"/>
                              </a:rPr>
                              <m:t>𝑏</m:t>
                            </m:r>
                          </m:e>
                        </m:d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sup>
                    </m:sSup>
                  </m:oMath>
                </a14:m>
                <a:r>
                  <a:rPr lang="da-DK" sz="1200" dirty="0"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43" name="Pladsholder til indhold 2">
                <a:extLst>
                  <a:ext uri="{FF2B5EF4-FFF2-40B4-BE49-F238E27FC236}">
                    <a16:creationId xmlns:a16="http://schemas.microsoft.com/office/drawing/2014/main" id="{5EBABD82-678D-4797-900F-885EF3C2DC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08985" y="3402362"/>
                <a:ext cx="1339402" cy="40721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Pladsholder til indhold 2">
                <a:extLst>
                  <a:ext uri="{FF2B5EF4-FFF2-40B4-BE49-F238E27FC236}">
                    <a16:creationId xmlns:a16="http://schemas.microsoft.com/office/drawing/2014/main" id="{9E4011D3-A993-49D9-9AC0-5D80531C4D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99869" y="3730648"/>
                <a:ext cx="1646965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sz="120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sSup>
                        <m:sSupPr>
                          <m:ctrlPr>
                            <a:rPr lang="da-DK" sz="1200" i="1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−2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𝑎𝑏</m:t>
                      </m:r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44" name="Pladsholder til indhold 2">
                <a:extLst>
                  <a:ext uri="{FF2B5EF4-FFF2-40B4-BE49-F238E27FC236}">
                    <a16:creationId xmlns:a16="http://schemas.microsoft.com/office/drawing/2014/main" id="{9E4011D3-A993-49D9-9AC0-5D80531C4D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9869" y="3730648"/>
                <a:ext cx="1646965" cy="40721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Pladsholder til indhold 2">
                <a:extLst>
                  <a:ext uri="{FF2B5EF4-FFF2-40B4-BE49-F238E27FC236}">
                    <a16:creationId xmlns:a16="http://schemas.microsoft.com/office/drawing/2014/main" id="{2BA25AA4-AEBF-42ED-9C2A-43CEAB01BC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86180" y="2134775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(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𝑏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)(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𝑏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46" name="Pladsholder til indhold 2">
                <a:extLst>
                  <a:ext uri="{FF2B5EF4-FFF2-40B4-BE49-F238E27FC236}">
                    <a16:creationId xmlns:a16="http://schemas.microsoft.com/office/drawing/2014/main" id="{2BA25AA4-AEBF-42ED-9C2A-43CEAB01BC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6180" y="2134775"/>
                <a:ext cx="1339402" cy="40721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Pladsholder til indhold 2">
                <a:extLst>
                  <a:ext uri="{FF2B5EF4-FFF2-40B4-BE49-F238E27FC236}">
                    <a16:creationId xmlns:a16="http://schemas.microsoft.com/office/drawing/2014/main" id="{9F62A310-8C22-44BA-A131-536E506589F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32398" y="2438050"/>
                <a:ext cx="1646965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sz="120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−</m:t>
                      </m:r>
                      <m:sSup>
                        <m:sSupPr>
                          <m:ctrlPr>
                            <a:rPr lang="da-DK" sz="1200" i="1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48" name="Pladsholder til indhold 2">
                <a:extLst>
                  <a:ext uri="{FF2B5EF4-FFF2-40B4-BE49-F238E27FC236}">
                    <a16:creationId xmlns:a16="http://schemas.microsoft.com/office/drawing/2014/main" id="{9F62A310-8C22-44BA-A131-536E506589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2398" y="2438050"/>
                <a:ext cx="1646965" cy="40721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Pladsholder til indhold 2">
                <a:extLst>
                  <a:ext uri="{FF2B5EF4-FFF2-40B4-BE49-F238E27FC236}">
                    <a16:creationId xmlns:a16="http://schemas.microsoft.com/office/drawing/2014/main" id="{B19942A6-A312-4CB9-B9B4-B87F9A069BC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69641" y="3366814"/>
                <a:ext cx="2116106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a-DK" sz="12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  <a:cs typeface="Calibri"/>
                      </a:rPr>
                      <m:t>+</m:t>
                    </m:r>
                    <m:sSup>
                      <m:sSupPr>
                        <m:ctrlPr>
                          <a:rPr lang="da-DK" sz="1200" i="1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Calibri"/>
                          </a:rPr>
                          <m:t>4</m:t>
                        </m:r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sup>
                    </m:sSup>
                    <m:r>
                      <a:rPr lang="en-US" sz="1200" b="0" i="1" smtClean="0">
                        <a:latin typeface="Cambria Math" panose="02040503050406030204" pitchFamily="18" charset="0"/>
                        <a:cs typeface="Calibri"/>
                      </a:rPr>
                      <m:t>−</m:t>
                    </m:r>
                  </m:oMath>
                </a14:m>
                <a:r>
                  <a:rPr lang="da-DK" sz="1200" dirty="0"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b="0" i="0" smtClean="0">
                        <a:latin typeface="Cambria Math" panose="02040503050406030204" pitchFamily="18" charset="0"/>
                        <a:cs typeface="Calibri"/>
                      </a:rPr>
                      <m:t>2</m:t>
                    </m:r>
                    <m:sSup>
                      <m:sSupPr>
                        <m:ctrlPr>
                          <a:rPr lang="da-DK" sz="1200" i="1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sz="1200" i="1">
                            <a:latin typeface="Cambria Math" panose="02040503050406030204" pitchFamily="18" charset="0"/>
                            <a:cs typeface="Calibri"/>
                          </a:rPr>
                          <m:t>𝑎</m:t>
                        </m:r>
                      </m:e>
                      <m:sup>
                        <m:r>
                          <a:rPr lang="en-US" sz="1200" i="1"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sup>
                    </m:sSup>
                    <m:r>
                      <a:rPr lang="en-US" sz="1200" i="1">
                        <a:latin typeface="Cambria Math" panose="02040503050406030204" pitchFamily="18" charset="0"/>
                        <a:cs typeface="Calibri"/>
                      </a:rPr>
                      <m:t>−</m:t>
                    </m:r>
                    <m:r>
                      <m:rPr>
                        <m:nor/>
                      </m:rPr>
                      <a:rPr lang="da-DK" sz="1200" dirty="0">
                        <a:cs typeface="Calibri"/>
                      </a:rPr>
                      <m:t> </m:t>
                    </m:r>
                    <m:r>
                      <a:rPr lang="en-US" sz="1200" b="0" i="1" dirty="0" smtClean="0">
                        <a:latin typeface="Cambria Math" panose="02040503050406030204" pitchFamily="18" charset="0"/>
                        <a:cs typeface="Calibri"/>
                      </a:rPr>
                      <m:t>3</m:t>
                    </m:r>
                    <m:sSup>
                      <m:sSupPr>
                        <m:ctrlPr>
                          <a:rPr lang="da-DK" sz="12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Calibri"/>
                          </a:rPr>
                          <m:t>𝑏</m:t>
                        </m:r>
                      </m:e>
                      <m:sup>
                        <m:r>
                          <a:rPr lang="en-US" sz="1200" i="1">
                            <a:latin typeface="Cambria Math" panose="02040503050406030204" pitchFamily="18" charset="0"/>
                            <a:cs typeface="Calibri"/>
                          </a:rPr>
                          <m:t>3</m:t>
                        </m:r>
                      </m:sup>
                    </m:sSup>
                  </m:oMath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49" name="Pladsholder til indhold 2">
                <a:extLst>
                  <a:ext uri="{FF2B5EF4-FFF2-40B4-BE49-F238E27FC236}">
                    <a16:creationId xmlns:a16="http://schemas.microsoft.com/office/drawing/2014/main" id="{B19942A6-A312-4CB9-B9B4-B87F9A069B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641" y="3366814"/>
                <a:ext cx="2116106" cy="407216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Pladsholder til indhold 2">
                <a:extLst>
                  <a:ext uri="{FF2B5EF4-FFF2-40B4-BE49-F238E27FC236}">
                    <a16:creationId xmlns:a16="http://schemas.microsoft.com/office/drawing/2014/main" id="{549AE614-EA66-4775-8A22-DA9B5D2AAC2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569641" y="3757036"/>
                <a:ext cx="2116106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sz="120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3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sSup>
                        <m:sSupPr>
                          <m:ctrlPr>
                            <a:rPr lang="da-DK" sz="120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50" name="Pladsholder til indhold 2">
                <a:extLst>
                  <a:ext uri="{FF2B5EF4-FFF2-40B4-BE49-F238E27FC236}">
                    <a16:creationId xmlns:a16="http://schemas.microsoft.com/office/drawing/2014/main" id="{549AE614-EA66-4775-8A22-DA9B5D2AAC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9641" y="3757036"/>
                <a:ext cx="2116106" cy="40721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Pladsholder til indhold 2">
                <a:extLst>
                  <a:ext uri="{FF2B5EF4-FFF2-40B4-BE49-F238E27FC236}">
                    <a16:creationId xmlns:a16="http://schemas.microsoft.com/office/drawing/2014/main" id="{98FD60ED-D33A-4BF5-9E1D-8B60F49E8FA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20887" y="2069744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(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𝑏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)</m:t>
                      </m:r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51" name="Pladsholder til indhold 2">
                <a:extLst>
                  <a:ext uri="{FF2B5EF4-FFF2-40B4-BE49-F238E27FC236}">
                    <a16:creationId xmlns:a16="http://schemas.microsoft.com/office/drawing/2014/main" id="{98FD60ED-D33A-4BF5-9E1D-8B60F49E8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0887" y="2069744"/>
                <a:ext cx="1339402" cy="40721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Pladsholder til indhold 2">
                <a:extLst>
                  <a:ext uri="{FF2B5EF4-FFF2-40B4-BE49-F238E27FC236}">
                    <a16:creationId xmlns:a16="http://schemas.microsoft.com/office/drawing/2014/main" id="{2A07D2A5-77D9-4CF1-AA0A-57410D74BCF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241178" y="2391128"/>
                <a:ext cx="1646965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sz="120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𝑎𝑏</m:t>
                      </m:r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52" name="Pladsholder til indhold 2">
                <a:extLst>
                  <a:ext uri="{FF2B5EF4-FFF2-40B4-BE49-F238E27FC236}">
                    <a16:creationId xmlns:a16="http://schemas.microsoft.com/office/drawing/2014/main" id="{2A07D2A5-77D9-4CF1-AA0A-57410D74BC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1178" y="2391128"/>
                <a:ext cx="1646965" cy="407216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Pladsholder til indhold 2">
                <a:extLst>
                  <a:ext uri="{FF2B5EF4-FFF2-40B4-BE49-F238E27FC236}">
                    <a16:creationId xmlns:a16="http://schemas.microsoft.com/office/drawing/2014/main" id="{7E3957F5-C4F0-4DE1-8768-182B4CB3C33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156512" y="4226471"/>
                <a:ext cx="1646965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sz="120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p>
                      </m:sSup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sSup>
                        <m:sSupPr>
                          <m:ctrlPr>
                            <a:rPr lang="da-DK" sz="1200" i="1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3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53" name="Pladsholder til indhold 2">
                <a:extLst>
                  <a:ext uri="{FF2B5EF4-FFF2-40B4-BE49-F238E27FC236}">
                    <a16:creationId xmlns:a16="http://schemas.microsoft.com/office/drawing/2014/main" id="{7E3957F5-C4F0-4DE1-8768-182B4CB3C3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6512" y="4226471"/>
                <a:ext cx="1646965" cy="407216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Pladsholder til indhold 2">
                <a:extLst>
                  <a:ext uri="{FF2B5EF4-FFF2-40B4-BE49-F238E27FC236}">
                    <a16:creationId xmlns:a16="http://schemas.microsoft.com/office/drawing/2014/main" id="{F27DF16D-06F7-46E7-8F9A-DB2AEE66429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875486" y="4216801"/>
                <a:ext cx="1646965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sz="120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5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54" name="Pladsholder til indhold 2">
                <a:extLst>
                  <a:ext uri="{FF2B5EF4-FFF2-40B4-BE49-F238E27FC236}">
                    <a16:creationId xmlns:a16="http://schemas.microsoft.com/office/drawing/2014/main" id="{F27DF16D-06F7-46E7-8F9A-DB2AEE6642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5486" y="4216801"/>
                <a:ext cx="1646965" cy="407216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Pladsholder til indhold 2">
                <a:extLst>
                  <a:ext uri="{FF2B5EF4-FFF2-40B4-BE49-F238E27FC236}">
                    <a16:creationId xmlns:a16="http://schemas.microsoft.com/office/drawing/2014/main" id="{A958E8CC-69D6-4C19-9E71-C73C2BD80D9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40272" y="2833409"/>
                <a:ext cx="1646965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sz="120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55" name="Pladsholder til indhold 2">
                <a:extLst>
                  <a:ext uri="{FF2B5EF4-FFF2-40B4-BE49-F238E27FC236}">
                    <a16:creationId xmlns:a16="http://schemas.microsoft.com/office/drawing/2014/main" id="{A958E8CC-69D6-4C19-9E71-C73C2BD80D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272" y="2833409"/>
                <a:ext cx="1646965" cy="407216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Pladsholder til indhold 2">
                <a:extLst>
                  <a:ext uri="{FF2B5EF4-FFF2-40B4-BE49-F238E27FC236}">
                    <a16:creationId xmlns:a16="http://schemas.microsoft.com/office/drawing/2014/main" id="{848AFA22-2902-4B97-8813-E6E793B46E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71119" y="2818172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∙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56" name="Pladsholder til indhold 2">
                <a:extLst>
                  <a:ext uri="{FF2B5EF4-FFF2-40B4-BE49-F238E27FC236}">
                    <a16:creationId xmlns:a16="http://schemas.microsoft.com/office/drawing/2014/main" id="{848AFA22-2902-4B97-8813-E6E793B46E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1119" y="2818172"/>
                <a:ext cx="1339402" cy="407216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Pladsholder til indhold 2">
                <a:extLst>
                  <a:ext uri="{FF2B5EF4-FFF2-40B4-BE49-F238E27FC236}">
                    <a16:creationId xmlns:a16="http://schemas.microsoft.com/office/drawing/2014/main" id="{8982D530-60FC-4350-8ADF-F17692A5DBD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86180" y="1151615"/>
                <a:ext cx="1646965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sz="120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5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57" name="Pladsholder til indhold 2">
                <a:extLst>
                  <a:ext uri="{FF2B5EF4-FFF2-40B4-BE49-F238E27FC236}">
                    <a16:creationId xmlns:a16="http://schemas.microsoft.com/office/drawing/2014/main" id="{8982D530-60FC-4350-8ADF-F17692A5DB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6180" y="1151615"/>
                <a:ext cx="1646965" cy="407216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Pladsholder til indhold 2">
                <a:extLst>
                  <a:ext uri="{FF2B5EF4-FFF2-40B4-BE49-F238E27FC236}">
                    <a16:creationId xmlns:a16="http://schemas.microsoft.com/office/drawing/2014/main" id="{D05CF5DA-38CF-4BE7-B808-7C60FDA79D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79935" y="1541407"/>
                <a:ext cx="695145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𝑏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∙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𝑏</m:t>
                    </m:r>
                  </m:oMath>
                </a14:m>
                <a:r>
                  <a:rPr lang="en-US" sz="1200" dirty="0">
                    <a:ea typeface="Cambria Math" panose="02040503050406030204" pitchFamily="18" charset="0"/>
                    <a:cs typeface="Calibri"/>
                  </a:rPr>
                  <a:t> 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∙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/>
                      </a:rPr>
                      <m:t>𝑏</m:t>
                    </m:r>
                  </m:oMath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58" name="Pladsholder til indhold 2">
                <a:extLst>
                  <a:ext uri="{FF2B5EF4-FFF2-40B4-BE49-F238E27FC236}">
                    <a16:creationId xmlns:a16="http://schemas.microsoft.com/office/drawing/2014/main" id="{D05CF5DA-38CF-4BE7-B808-7C60FDA79D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9935" y="1541407"/>
                <a:ext cx="695145" cy="407216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Pladsholder til indhold 2">
                <a:extLst>
                  <a:ext uri="{FF2B5EF4-FFF2-40B4-BE49-F238E27FC236}">
                    <a16:creationId xmlns:a16="http://schemas.microsoft.com/office/drawing/2014/main" id="{AF7F1BD5-BDFA-4B18-8D82-7B2DF7D00F0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545625" y="1545599"/>
                <a:ext cx="1646965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sz="120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59" name="Pladsholder til indhold 2">
                <a:extLst>
                  <a:ext uri="{FF2B5EF4-FFF2-40B4-BE49-F238E27FC236}">
                    <a16:creationId xmlns:a16="http://schemas.microsoft.com/office/drawing/2014/main" id="{AF7F1BD5-BDFA-4B18-8D82-7B2DF7D00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5625" y="1545599"/>
                <a:ext cx="1646965" cy="407216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Pladsholder til indhold 2">
                <a:extLst>
                  <a:ext uri="{FF2B5EF4-FFF2-40B4-BE49-F238E27FC236}">
                    <a16:creationId xmlns:a16="http://schemas.microsoft.com/office/drawing/2014/main" id="{5246052E-C533-413B-9D3B-DCE82DE4F54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40272" y="1541407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∙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𝑏</m:t>
                      </m:r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60" name="Pladsholder til indhold 2">
                <a:extLst>
                  <a:ext uri="{FF2B5EF4-FFF2-40B4-BE49-F238E27FC236}">
                    <a16:creationId xmlns:a16="http://schemas.microsoft.com/office/drawing/2014/main" id="{5246052E-C533-413B-9D3B-DCE82DE4F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0272" y="1541407"/>
                <a:ext cx="1339402" cy="407216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Pladsholder til indhold 2">
                <a:extLst>
                  <a:ext uri="{FF2B5EF4-FFF2-40B4-BE49-F238E27FC236}">
                    <a16:creationId xmlns:a16="http://schemas.microsoft.com/office/drawing/2014/main" id="{F7FF0713-5D1D-44CD-B523-E3DFCF13C3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99865" y="1531737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𝑏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∙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/>
                        </a:rPr>
                        <m:t>𝑎</m:t>
                      </m:r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61" name="Pladsholder til indhold 2">
                <a:extLst>
                  <a:ext uri="{FF2B5EF4-FFF2-40B4-BE49-F238E27FC236}">
                    <a16:creationId xmlns:a16="http://schemas.microsoft.com/office/drawing/2014/main" id="{F7FF0713-5D1D-44CD-B523-E3DFCF13C3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9865" y="1531737"/>
                <a:ext cx="1339402" cy="407216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Pladsholder til indhold 2">
                <a:extLst>
                  <a:ext uri="{FF2B5EF4-FFF2-40B4-BE49-F238E27FC236}">
                    <a16:creationId xmlns:a16="http://schemas.microsoft.com/office/drawing/2014/main" id="{A79DF6A8-C209-48FD-BFB1-01231A447A3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852750" y="4735388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𝑏</m:t>
                      </m:r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63" name="Pladsholder til indhold 2">
                <a:extLst>
                  <a:ext uri="{FF2B5EF4-FFF2-40B4-BE49-F238E27FC236}">
                    <a16:creationId xmlns:a16="http://schemas.microsoft.com/office/drawing/2014/main" id="{A79DF6A8-C209-48FD-BFB1-01231A447A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2750" y="4735388"/>
                <a:ext cx="1339402" cy="407216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Pladsholder til indhold 2">
                <a:extLst>
                  <a:ext uri="{FF2B5EF4-FFF2-40B4-BE49-F238E27FC236}">
                    <a16:creationId xmlns:a16="http://schemas.microsoft.com/office/drawing/2014/main" id="{798A4EA8-304E-456D-AE22-344D3FFF923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63473" y="4750565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0" smtClean="0"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𝑎𝑏</m:t>
                      </m:r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64" name="Pladsholder til indhold 2">
                <a:extLst>
                  <a:ext uri="{FF2B5EF4-FFF2-40B4-BE49-F238E27FC236}">
                    <a16:creationId xmlns:a16="http://schemas.microsoft.com/office/drawing/2014/main" id="{798A4EA8-304E-456D-AE22-344D3FFF92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3473" y="4750565"/>
                <a:ext cx="1339402" cy="407216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Pladsholder til indhold 2">
                <a:extLst>
                  <a:ext uri="{FF2B5EF4-FFF2-40B4-BE49-F238E27FC236}">
                    <a16:creationId xmlns:a16="http://schemas.microsoft.com/office/drawing/2014/main" id="{9351F86E-DF3C-49B5-8A1B-CC403054240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22889" y="4643505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𝑏</m:t>
                          </m:r>
                        </m:den>
                      </m:f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65" name="Pladsholder til indhold 2">
                <a:extLst>
                  <a:ext uri="{FF2B5EF4-FFF2-40B4-BE49-F238E27FC236}">
                    <a16:creationId xmlns:a16="http://schemas.microsoft.com/office/drawing/2014/main" id="{9351F86E-DF3C-49B5-8A1B-CC40305424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889" y="4643505"/>
                <a:ext cx="1339402" cy="407216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Pladsholder til indhold 2">
                <a:extLst>
                  <a:ext uri="{FF2B5EF4-FFF2-40B4-BE49-F238E27FC236}">
                    <a16:creationId xmlns:a16="http://schemas.microsoft.com/office/drawing/2014/main" id="{9A2CDC9D-46B7-459B-A464-73C74CE0044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38486" y="4227252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66" name="Pladsholder til indhold 2">
                <a:extLst>
                  <a:ext uri="{FF2B5EF4-FFF2-40B4-BE49-F238E27FC236}">
                    <a16:creationId xmlns:a16="http://schemas.microsoft.com/office/drawing/2014/main" id="{9A2CDC9D-46B7-459B-A464-73C74CE004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8486" y="4227252"/>
                <a:ext cx="1339402" cy="407216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Pladsholder til indhold 2">
                <a:extLst>
                  <a:ext uri="{FF2B5EF4-FFF2-40B4-BE49-F238E27FC236}">
                    <a16:creationId xmlns:a16="http://schemas.microsoft.com/office/drawing/2014/main" id="{C80C8496-640E-446E-BCDF-57851EC3E2E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769243" y="1558831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𝑏</m:t>
                      </m:r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67" name="Pladsholder til indhold 2">
                <a:extLst>
                  <a:ext uri="{FF2B5EF4-FFF2-40B4-BE49-F238E27FC236}">
                    <a16:creationId xmlns:a16="http://schemas.microsoft.com/office/drawing/2014/main" id="{C80C8496-640E-446E-BCDF-57851EC3E2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69243" y="1558831"/>
                <a:ext cx="1339402" cy="407216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Pladsholder til indhold 2">
                <a:extLst>
                  <a:ext uri="{FF2B5EF4-FFF2-40B4-BE49-F238E27FC236}">
                    <a16:creationId xmlns:a16="http://schemas.microsoft.com/office/drawing/2014/main" id="{DD03AA10-EBEE-46C6-8E6D-5627A798614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01735" y="4241997"/>
                <a:ext cx="589390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3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68" name="Pladsholder til indhold 2">
                <a:extLst>
                  <a:ext uri="{FF2B5EF4-FFF2-40B4-BE49-F238E27FC236}">
                    <a16:creationId xmlns:a16="http://schemas.microsoft.com/office/drawing/2014/main" id="{DD03AA10-EBEE-46C6-8E6D-5627A7986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1735" y="4241997"/>
                <a:ext cx="589390" cy="407216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Pladsholder til indhold 2">
                <a:extLst>
                  <a:ext uri="{FF2B5EF4-FFF2-40B4-BE49-F238E27FC236}">
                    <a16:creationId xmlns:a16="http://schemas.microsoft.com/office/drawing/2014/main" id="{6683517E-B27C-48B4-9B10-287BFF66C3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92152" y="2846515"/>
                <a:ext cx="589390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a-DK" sz="120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sSup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  <m:sup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69" name="Pladsholder til indhold 2">
                <a:extLst>
                  <a:ext uri="{FF2B5EF4-FFF2-40B4-BE49-F238E27FC236}">
                    <a16:creationId xmlns:a16="http://schemas.microsoft.com/office/drawing/2014/main" id="{6683517E-B27C-48B4-9B10-287BFF66C3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2152" y="2846515"/>
                <a:ext cx="589390" cy="407216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Pladsholder til indhold 2">
                <a:extLst>
                  <a:ext uri="{FF2B5EF4-FFF2-40B4-BE49-F238E27FC236}">
                    <a16:creationId xmlns:a16="http://schemas.microsoft.com/office/drawing/2014/main" id="{FA65810E-5D8D-459B-AAFF-9B552408A1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65010" y="1123015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+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𝑏</m:t>
                      </m:r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70" name="Pladsholder til indhold 2">
                <a:extLst>
                  <a:ext uri="{FF2B5EF4-FFF2-40B4-BE49-F238E27FC236}">
                    <a16:creationId xmlns:a16="http://schemas.microsoft.com/office/drawing/2014/main" id="{FA65810E-5D8D-459B-AAFF-9B552408A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5010" y="1123015"/>
                <a:ext cx="1339402" cy="407216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1" name="Pladsholder til indhold 2">
                <a:extLst>
                  <a:ext uri="{FF2B5EF4-FFF2-40B4-BE49-F238E27FC236}">
                    <a16:creationId xmlns:a16="http://schemas.microsoft.com/office/drawing/2014/main" id="{3D6B6AC0-6B68-4574-87A0-24263295B2C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48934" y="1117058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</m:ctrlPr>
                        </m:radPr>
                        <m:deg/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  <a:cs typeface="Calibri"/>
                            </a:rPr>
                            <m:t>𝑎</m:t>
                          </m:r>
                        </m:e>
                      </m:rad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71" name="Pladsholder til indhold 2">
                <a:extLst>
                  <a:ext uri="{FF2B5EF4-FFF2-40B4-BE49-F238E27FC236}">
                    <a16:creationId xmlns:a16="http://schemas.microsoft.com/office/drawing/2014/main" id="{3D6B6AC0-6B68-4574-87A0-24263295B2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8934" y="1117058"/>
                <a:ext cx="1339402" cy="407216"/>
              </a:xfrm>
              <a:prstGeom prst="rect">
                <a:avLst/>
              </a:prstGeom>
              <a:blipFill>
                <a:blip r:embed="rId3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Pladsholder til indhold 2">
                <a:extLst>
                  <a:ext uri="{FF2B5EF4-FFF2-40B4-BE49-F238E27FC236}">
                    <a16:creationId xmlns:a16="http://schemas.microsoft.com/office/drawing/2014/main" id="{6C25E37A-DE1E-454F-B5A0-E91331C3C21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4108" y="1522564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0" smtClean="0">
                          <a:latin typeface="Cambria Math" panose="02040503050406030204" pitchFamily="18" charset="0"/>
                          <a:cs typeface="Calibri"/>
                        </a:rPr>
                        <m:t>2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𝑎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+2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cs typeface="Calibri"/>
                        </a:rPr>
                        <m:t>𝑏</m:t>
                      </m:r>
                    </m:oMath>
                  </m:oMathPara>
                </a14:m>
                <a:endParaRPr lang="da-DK" sz="1200" dirty="0">
                  <a:cs typeface="Calibri"/>
                </a:endParaRPr>
              </a:p>
            </p:txBody>
          </p:sp>
        </mc:Choice>
        <mc:Fallback xmlns="">
          <p:sp>
            <p:nvSpPr>
              <p:cNvPr id="72" name="Pladsholder til indhold 2">
                <a:extLst>
                  <a:ext uri="{FF2B5EF4-FFF2-40B4-BE49-F238E27FC236}">
                    <a16:creationId xmlns:a16="http://schemas.microsoft.com/office/drawing/2014/main" id="{6C25E37A-DE1E-454F-B5A0-E91331C3C2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108" y="1522564"/>
                <a:ext cx="1339402" cy="407216"/>
              </a:xfrm>
              <a:prstGeom prst="rect">
                <a:avLst/>
              </a:prstGeom>
              <a:blipFill>
                <a:blip r:embed="rId3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Pladsholder til indhold 2">
                <a:extLst>
                  <a:ext uri="{FF2B5EF4-FFF2-40B4-BE49-F238E27FC236}">
                    <a16:creationId xmlns:a16="http://schemas.microsoft.com/office/drawing/2014/main" id="{04BBFD45-DE41-4F56-BFA3-5F5904F71B8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97293" y="2902593"/>
                <a:ext cx="1339402" cy="407216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da-DK" sz="1200" i="1" smtClean="0">
                            <a:latin typeface="Cambria Math" panose="02040503050406030204" pitchFamily="18" charset="0"/>
                            <a:cs typeface="Calibri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Calibri"/>
                          </a:rPr>
                          <m:t>𝑎𝑏</m:t>
                        </m:r>
                      </m:e>
                      <m:sup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Calibri"/>
                          </a:rPr>
                          <m:t>2</m:t>
                        </m:r>
                      </m:sup>
                    </m:sSup>
                  </m:oMath>
                </a14:m>
                <a:r>
                  <a:rPr lang="da-DK" sz="1200" dirty="0">
                    <a:cs typeface="Calibri"/>
                  </a:rPr>
                  <a:t> </a:t>
                </a:r>
              </a:p>
            </p:txBody>
          </p:sp>
        </mc:Choice>
        <mc:Fallback xmlns="">
          <p:sp>
            <p:nvSpPr>
              <p:cNvPr id="73" name="Pladsholder til indhold 2">
                <a:extLst>
                  <a:ext uri="{FF2B5EF4-FFF2-40B4-BE49-F238E27FC236}">
                    <a16:creationId xmlns:a16="http://schemas.microsoft.com/office/drawing/2014/main" id="{04BBFD45-DE41-4F56-BFA3-5F5904F71B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7293" y="2902593"/>
                <a:ext cx="1339402" cy="407216"/>
              </a:xfrm>
              <a:prstGeom prst="rect">
                <a:avLst/>
              </a:prstGeom>
              <a:blipFill>
                <a:blip r:embed="rId3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Pladsholder til indhold 2">
                <a:extLst>
                  <a:ext uri="{FF2B5EF4-FFF2-40B4-BE49-F238E27FC236}">
                    <a16:creationId xmlns:a16="http://schemas.microsoft.com/office/drawing/2014/main" id="{F3AC7E2C-F54E-49F6-813A-6D4E8CB8C82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90519" y="1308601"/>
                <a:ext cx="5525158" cy="2278191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5000" b="0" i="1" smtClean="0">
                          <a:solidFill>
                            <a:srgbClr val="92D050">
                              <a:alpha val="8000"/>
                            </a:srgbClr>
                          </a:solidFill>
                          <a:latin typeface="Cambria Math" panose="02040503050406030204" pitchFamily="18" charset="0"/>
                          <a:cs typeface="Calibri"/>
                        </a:rPr>
                        <m:t>9051</m:t>
                      </m:r>
                    </m:oMath>
                  </m:oMathPara>
                </a14:m>
                <a:endParaRPr lang="da-DK" sz="25000" dirty="0">
                  <a:solidFill>
                    <a:srgbClr val="92D050">
                      <a:alpha val="8000"/>
                    </a:srgbClr>
                  </a:solidFill>
                  <a:cs typeface="Calibri"/>
                </a:endParaRPr>
              </a:p>
            </p:txBody>
          </p:sp>
        </mc:Choice>
        <mc:Fallback xmlns="">
          <p:sp>
            <p:nvSpPr>
              <p:cNvPr id="74" name="Pladsholder til indhold 2">
                <a:extLst>
                  <a:ext uri="{FF2B5EF4-FFF2-40B4-BE49-F238E27FC236}">
                    <a16:creationId xmlns:a16="http://schemas.microsoft.com/office/drawing/2014/main" id="{F3AC7E2C-F54E-49F6-813A-6D4E8CB8C8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519" y="1308601"/>
                <a:ext cx="5525158" cy="2278191"/>
              </a:xfrm>
              <a:prstGeom prst="rect">
                <a:avLst/>
              </a:prstGeom>
              <a:blipFill>
                <a:blip r:embed="rId38"/>
                <a:stretch>
                  <a:fillRect r="-24393" b="-17694"/>
                </a:stretch>
              </a:blipFill>
            </p:spPr>
            <p:txBody>
              <a:bodyPr/>
              <a:lstStyle/>
              <a:p>
                <a:r>
                  <a:rPr lang="da-D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Kombinationstegning: figur 74">
            <a:extLst>
              <a:ext uri="{FF2B5EF4-FFF2-40B4-BE49-F238E27FC236}">
                <a16:creationId xmlns:a16="http://schemas.microsoft.com/office/drawing/2014/main" id="{8BB696AC-D056-41BC-84CE-52E170554A22}"/>
              </a:ext>
            </a:extLst>
          </p:cNvPr>
          <p:cNvSpPr/>
          <p:nvPr/>
        </p:nvSpPr>
        <p:spPr>
          <a:xfrm>
            <a:off x="3975652" y="1063487"/>
            <a:ext cx="1403130" cy="427383"/>
          </a:xfrm>
          <a:custGeom>
            <a:avLst/>
            <a:gdLst>
              <a:gd name="connsiteX0" fmla="*/ 0 w 1403130"/>
              <a:gd name="connsiteY0" fmla="*/ 427383 h 427383"/>
              <a:gd name="connsiteX1" fmla="*/ 308113 w 1403130"/>
              <a:gd name="connsiteY1" fmla="*/ 59635 h 427383"/>
              <a:gd name="connsiteX2" fmla="*/ 795131 w 1403130"/>
              <a:gd name="connsiteY2" fmla="*/ 308113 h 427383"/>
              <a:gd name="connsiteX3" fmla="*/ 1222513 w 1403130"/>
              <a:gd name="connsiteY3" fmla="*/ 367748 h 427383"/>
              <a:gd name="connsiteX4" fmla="*/ 1391478 w 1403130"/>
              <a:gd name="connsiteY4" fmla="*/ 0 h 4273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3130" h="427383">
                <a:moveTo>
                  <a:pt x="0" y="427383"/>
                </a:moveTo>
                <a:cubicBezTo>
                  <a:pt x="87795" y="253448"/>
                  <a:pt x="175591" y="79513"/>
                  <a:pt x="308113" y="59635"/>
                </a:cubicBezTo>
                <a:cubicBezTo>
                  <a:pt x="440635" y="39757"/>
                  <a:pt x="642731" y="256761"/>
                  <a:pt x="795131" y="308113"/>
                </a:cubicBezTo>
                <a:cubicBezTo>
                  <a:pt x="947531" y="359465"/>
                  <a:pt x="1123122" y="419100"/>
                  <a:pt x="1222513" y="367748"/>
                </a:cubicBezTo>
                <a:cubicBezTo>
                  <a:pt x="1321904" y="316396"/>
                  <a:pt x="1441174" y="28161"/>
                  <a:pt x="1391478" y="0"/>
                </a:cubicBezTo>
              </a:path>
            </a:pathLst>
          </a:custGeom>
          <a:noFill/>
          <a:ln w="107950">
            <a:solidFill>
              <a:srgbClr val="92D050">
                <a:alpha val="13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6" name="Kombinationstegning: figur 75">
            <a:extLst>
              <a:ext uri="{FF2B5EF4-FFF2-40B4-BE49-F238E27FC236}">
                <a16:creationId xmlns:a16="http://schemas.microsoft.com/office/drawing/2014/main" id="{65779229-53AB-481A-AE92-780EE8C90869}"/>
              </a:ext>
            </a:extLst>
          </p:cNvPr>
          <p:cNvSpPr/>
          <p:nvPr/>
        </p:nvSpPr>
        <p:spPr>
          <a:xfrm>
            <a:off x="5553763" y="1219601"/>
            <a:ext cx="4938235" cy="896187"/>
          </a:xfrm>
          <a:custGeom>
            <a:avLst/>
            <a:gdLst>
              <a:gd name="connsiteX0" fmla="*/ 0 w 4938235"/>
              <a:gd name="connsiteY0" fmla="*/ 488683 h 896187"/>
              <a:gd name="connsiteX1" fmla="*/ 337931 w 4938235"/>
              <a:gd name="connsiteY1" fmla="*/ 150752 h 896187"/>
              <a:gd name="connsiteX2" fmla="*/ 1023731 w 4938235"/>
              <a:gd name="connsiteY2" fmla="*/ 429048 h 896187"/>
              <a:gd name="connsiteX3" fmla="*/ 1620078 w 4938235"/>
              <a:gd name="connsiteY3" fmla="*/ 61300 h 896187"/>
              <a:gd name="connsiteX4" fmla="*/ 2266122 w 4938235"/>
              <a:gd name="connsiteY4" fmla="*/ 140813 h 896187"/>
              <a:gd name="connsiteX5" fmla="*/ 3220278 w 4938235"/>
              <a:gd name="connsiteY5" fmla="*/ 51361 h 896187"/>
              <a:gd name="connsiteX6" fmla="*/ 3816626 w 4938235"/>
              <a:gd name="connsiteY6" fmla="*/ 369413 h 896187"/>
              <a:gd name="connsiteX7" fmla="*/ 4830418 w 4938235"/>
              <a:gd name="connsiteY7" fmla="*/ 11604 h 896187"/>
              <a:gd name="connsiteX8" fmla="*/ 4860235 w 4938235"/>
              <a:gd name="connsiteY8" fmla="*/ 896187 h 89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38235" h="896187">
                <a:moveTo>
                  <a:pt x="0" y="488683"/>
                </a:moveTo>
                <a:cubicBezTo>
                  <a:pt x="83654" y="324687"/>
                  <a:pt x="167309" y="160691"/>
                  <a:pt x="337931" y="150752"/>
                </a:cubicBezTo>
                <a:cubicBezTo>
                  <a:pt x="508553" y="140813"/>
                  <a:pt x="810040" y="443957"/>
                  <a:pt x="1023731" y="429048"/>
                </a:cubicBezTo>
                <a:cubicBezTo>
                  <a:pt x="1237422" y="414139"/>
                  <a:pt x="1413013" y="109339"/>
                  <a:pt x="1620078" y="61300"/>
                </a:cubicBezTo>
                <a:cubicBezTo>
                  <a:pt x="1827143" y="13261"/>
                  <a:pt x="1999422" y="142469"/>
                  <a:pt x="2266122" y="140813"/>
                </a:cubicBezTo>
                <a:cubicBezTo>
                  <a:pt x="2532822" y="139156"/>
                  <a:pt x="2961861" y="13261"/>
                  <a:pt x="3220278" y="51361"/>
                </a:cubicBezTo>
                <a:cubicBezTo>
                  <a:pt x="3478695" y="89461"/>
                  <a:pt x="3548269" y="376039"/>
                  <a:pt x="3816626" y="369413"/>
                </a:cubicBezTo>
                <a:cubicBezTo>
                  <a:pt x="4084983" y="362787"/>
                  <a:pt x="4656483" y="-76192"/>
                  <a:pt x="4830418" y="11604"/>
                </a:cubicBezTo>
                <a:cubicBezTo>
                  <a:pt x="5004353" y="99400"/>
                  <a:pt x="4932294" y="497793"/>
                  <a:pt x="4860235" y="896187"/>
                </a:cubicBezTo>
              </a:path>
            </a:pathLst>
          </a:custGeom>
          <a:noFill/>
          <a:ln w="152400">
            <a:solidFill>
              <a:srgbClr val="92D050">
                <a:alpha val="1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7" name="Kombinationstegning: figur 76">
            <a:extLst>
              <a:ext uri="{FF2B5EF4-FFF2-40B4-BE49-F238E27FC236}">
                <a16:creationId xmlns:a16="http://schemas.microsoft.com/office/drawing/2014/main" id="{34626A6B-B588-48AE-B745-415411E3C63F}"/>
              </a:ext>
            </a:extLst>
          </p:cNvPr>
          <p:cNvSpPr/>
          <p:nvPr/>
        </p:nvSpPr>
        <p:spPr>
          <a:xfrm>
            <a:off x="4194313" y="3140765"/>
            <a:ext cx="3647661" cy="1838739"/>
          </a:xfrm>
          <a:custGeom>
            <a:avLst/>
            <a:gdLst>
              <a:gd name="connsiteX0" fmla="*/ 0 w 3647661"/>
              <a:gd name="connsiteY0" fmla="*/ 1838739 h 1838739"/>
              <a:gd name="connsiteX1" fmla="*/ 258417 w 3647661"/>
              <a:gd name="connsiteY1" fmla="*/ 1262270 h 1838739"/>
              <a:gd name="connsiteX2" fmla="*/ 785191 w 3647661"/>
              <a:gd name="connsiteY2" fmla="*/ 1659835 h 1838739"/>
              <a:gd name="connsiteX3" fmla="*/ 1391478 w 3647661"/>
              <a:gd name="connsiteY3" fmla="*/ 1212574 h 1838739"/>
              <a:gd name="connsiteX4" fmla="*/ 1232452 w 3647661"/>
              <a:gd name="connsiteY4" fmla="*/ 904461 h 1838739"/>
              <a:gd name="connsiteX5" fmla="*/ 606287 w 3647661"/>
              <a:gd name="connsiteY5" fmla="*/ 944218 h 1838739"/>
              <a:gd name="connsiteX6" fmla="*/ 824948 w 3647661"/>
              <a:gd name="connsiteY6" fmla="*/ 1361661 h 1838739"/>
              <a:gd name="connsiteX7" fmla="*/ 1540565 w 3647661"/>
              <a:gd name="connsiteY7" fmla="*/ 1659835 h 1838739"/>
              <a:gd name="connsiteX8" fmla="*/ 2166730 w 3647661"/>
              <a:gd name="connsiteY8" fmla="*/ 1152939 h 1838739"/>
              <a:gd name="connsiteX9" fmla="*/ 2663687 w 3647661"/>
              <a:gd name="connsiteY9" fmla="*/ 1431235 h 1838739"/>
              <a:gd name="connsiteX10" fmla="*/ 3289852 w 3647661"/>
              <a:gd name="connsiteY10" fmla="*/ 1262270 h 1838739"/>
              <a:gd name="connsiteX11" fmla="*/ 3220278 w 3647661"/>
              <a:gd name="connsiteY11" fmla="*/ 844826 h 1838739"/>
              <a:gd name="connsiteX12" fmla="*/ 3140765 w 3647661"/>
              <a:gd name="connsiteY12" fmla="*/ 288235 h 1838739"/>
              <a:gd name="connsiteX13" fmla="*/ 3647661 w 3647661"/>
              <a:gd name="connsiteY13" fmla="*/ 0 h 1838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647661" h="1838739">
                <a:moveTo>
                  <a:pt x="0" y="1838739"/>
                </a:moveTo>
                <a:cubicBezTo>
                  <a:pt x="63776" y="1565413"/>
                  <a:pt x="127552" y="1292087"/>
                  <a:pt x="258417" y="1262270"/>
                </a:cubicBezTo>
                <a:cubicBezTo>
                  <a:pt x="389282" y="1232453"/>
                  <a:pt x="596347" y="1668118"/>
                  <a:pt x="785191" y="1659835"/>
                </a:cubicBezTo>
                <a:cubicBezTo>
                  <a:pt x="974035" y="1651552"/>
                  <a:pt x="1316935" y="1338470"/>
                  <a:pt x="1391478" y="1212574"/>
                </a:cubicBezTo>
                <a:cubicBezTo>
                  <a:pt x="1466021" y="1086678"/>
                  <a:pt x="1363317" y="949187"/>
                  <a:pt x="1232452" y="904461"/>
                </a:cubicBezTo>
                <a:cubicBezTo>
                  <a:pt x="1101587" y="859735"/>
                  <a:pt x="674204" y="868018"/>
                  <a:pt x="606287" y="944218"/>
                </a:cubicBezTo>
                <a:cubicBezTo>
                  <a:pt x="538370" y="1020418"/>
                  <a:pt x="669235" y="1242391"/>
                  <a:pt x="824948" y="1361661"/>
                </a:cubicBezTo>
                <a:cubicBezTo>
                  <a:pt x="980661" y="1480930"/>
                  <a:pt x="1316935" y="1694622"/>
                  <a:pt x="1540565" y="1659835"/>
                </a:cubicBezTo>
                <a:cubicBezTo>
                  <a:pt x="1764195" y="1625048"/>
                  <a:pt x="1979543" y="1191039"/>
                  <a:pt x="2166730" y="1152939"/>
                </a:cubicBezTo>
                <a:cubicBezTo>
                  <a:pt x="2353917" y="1114839"/>
                  <a:pt x="2476500" y="1413013"/>
                  <a:pt x="2663687" y="1431235"/>
                </a:cubicBezTo>
                <a:cubicBezTo>
                  <a:pt x="2850874" y="1449457"/>
                  <a:pt x="3197087" y="1360005"/>
                  <a:pt x="3289852" y="1262270"/>
                </a:cubicBezTo>
                <a:cubicBezTo>
                  <a:pt x="3382617" y="1164535"/>
                  <a:pt x="3245126" y="1007165"/>
                  <a:pt x="3220278" y="844826"/>
                </a:cubicBezTo>
                <a:cubicBezTo>
                  <a:pt x="3195430" y="682487"/>
                  <a:pt x="3069535" y="429039"/>
                  <a:pt x="3140765" y="288235"/>
                </a:cubicBezTo>
                <a:cubicBezTo>
                  <a:pt x="3211995" y="147431"/>
                  <a:pt x="3429828" y="73715"/>
                  <a:pt x="3647661" y="0"/>
                </a:cubicBezTo>
              </a:path>
            </a:pathLst>
          </a:custGeom>
          <a:noFill/>
          <a:ln w="152400">
            <a:solidFill>
              <a:srgbClr val="92D050">
                <a:alpha val="1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8" name="Kombinationstegning: figur 77">
            <a:extLst>
              <a:ext uri="{FF2B5EF4-FFF2-40B4-BE49-F238E27FC236}">
                <a16:creationId xmlns:a16="http://schemas.microsoft.com/office/drawing/2014/main" id="{E9DD1477-911F-4ADA-B49C-D3853D13B657}"/>
              </a:ext>
            </a:extLst>
          </p:cNvPr>
          <p:cNvSpPr/>
          <p:nvPr/>
        </p:nvSpPr>
        <p:spPr>
          <a:xfrm>
            <a:off x="8100391" y="2484783"/>
            <a:ext cx="2280507" cy="2442191"/>
          </a:xfrm>
          <a:custGeom>
            <a:avLst/>
            <a:gdLst>
              <a:gd name="connsiteX0" fmla="*/ 665922 w 2280507"/>
              <a:gd name="connsiteY0" fmla="*/ 0 h 2442191"/>
              <a:gd name="connsiteX1" fmla="*/ 1023731 w 2280507"/>
              <a:gd name="connsiteY1" fmla="*/ 347869 h 2442191"/>
              <a:gd name="connsiteX2" fmla="*/ 1630018 w 2280507"/>
              <a:gd name="connsiteY2" fmla="*/ 824947 h 2442191"/>
              <a:gd name="connsiteX3" fmla="*/ 1023731 w 2280507"/>
              <a:gd name="connsiteY3" fmla="*/ 964095 h 2442191"/>
              <a:gd name="connsiteX4" fmla="*/ 1152939 w 2280507"/>
              <a:gd name="connsiteY4" fmla="*/ 1808921 h 2442191"/>
              <a:gd name="connsiteX5" fmla="*/ 1679713 w 2280507"/>
              <a:gd name="connsiteY5" fmla="*/ 1779104 h 2442191"/>
              <a:gd name="connsiteX6" fmla="*/ 2276061 w 2280507"/>
              <a:gd name="connsiteY6" fmla="*/ 2206487 h 2442191"/>
              <a:gd name="connsiteX7" fmla="*/ 1351722 w 2280507"/>
              <a:gd name="connsiteY7" fmla="*/ 2435087 h 2442191"/>
              <a:gd name="connsiteX8" fmla="*/ 655983 w 2280507"/>
              <a:gd name="connsiteY8" fmla="*/ 1948069 h 2442191"/>
              <a:gd name="connsiteX9" fmla="*/ 0 w 2280507"/>
              <a:gd name="connsiteY9" fmla="*/ 2196547 h 2442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80507" h="2442191">
                <a:moveTo>
                  <a:pt x="665922" y="0"/>
                </a:moveTo>
                <a:cubicBezTo>
                  <a:pt x="764485" y="105189"/>
                  <a:pt x="863048" y="210378"/>
                  <a:pt x="1023731" y="347869"/>
                </a:cubicBezTo>
                <a:cubicBezTo>
                  <a:pt x="1184414" y="485360"/>
                  <a:pt x="1630018" y="722243"/>
                  <a:pt x="1630018" y="824947"/>
                </a:cubicBezTo>
                <a:cubicBezTo>
                  <a:pt x="1630018" y="927651"/>
                  <a:pt x="1103244" y="800100"/>
                  <a:pt x="1023731" y="964095"/>
                </a:cubicBezTo>
                <a:cubicBezTo>
                  <a:pt x="944218" y="1128090"/>
                  <a:pt x="1043609" y="1673086"/>
                  <a:pt x="1152939" y="1808921"/>
                </a:cubicBezTo>
                <a:cubicBezTo>
                  <a:pt x="1262269" y="1944756"/>
                  <a:pt x="1492526" y="1712843"/>
                  <a:pt x="1679713" y="1779104"/>
                </a:cubicBezTo>
                <a:cubicBezTo>
                  <a:pt x="1866900" y="1845365"/>
                  <a:pt x="2330726" y="2097157"/>
                  <a:pt x="2276061" y="2206487"/>
                </a:cubicBezTo>
                <a:cubicBezTo>
                  <a:pt x="2221396" y="2315817"/>
                  <a:pt x="1621735" y="2478157"/>
                  <a:pt x="1351722" y="2435087"/>
                </a:cubicBezTo>
                <a:cubicBezTo>
                  <a:pt x="1081709" y="2392017"/>
                  <a:pt x="881270" y="1987826"/>
                  <a:pt x="655983" y="1948069"/>
                </a:cubicBezTo>
                <a:cubicBezTo>
                  <a:pt x="430696" y="1908312"/>
                  <a:pt x="215348" y="2052429"/>
                  <a:pt x="0" y="2196547"/>
                </a:cubicBezTo>
              </a:path>
            </a:pathLst>
          </a:custGeom>
          <a:noFill/>
          <a:ln w="152400">
            <a:solidFill>
              <a:srgbClr val="92D050">
                <a:alpha val="1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96939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61A24-506B-4246-BF67-78DC4CE24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Vigtig pointe: skalér op og ned efter behov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1F16810-0D64-FD46-A131-3FCA779EAB28}"/>
              </a:ext>
            </a:extLst>
          </p:cNvPr>
          <p:cNvSpPr txBox="1">
            <a:spLocks/>
          </p:cNvSpPr>
          <p:nvPr/>
        </p:nvSpPr>
        <p:spPr>
          <a:xfrm>
            <a:off x="838200" y="18383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Godt råd: </a:t>
            </a:r>
            <a:r>
              <a:rPr lang="da-DK" dirty="0" err="1"/>
              <a:t>keep</a:t>
            </a:r>
            <a:r>
              <a:rPr lang="da-DK" dirty="0"/>
              <a:t> it simple!</a:t>
            </a:r>
          </a:p>
        </p:txBody>
      </p:sp>
      <p:pic>
        <p:nvPicPr>
          <p:cNvPr id="6" name="Billede 5" descr="Et billede, der indeholder tekst, whiteboard&#10;&#10;Automatisk genereret beskrivelse">
            <a:extLst>
              <a:ext uri="{FF2B5EF4-FFF2-40B4-BE49-F238E27FC236}">
                <a16:creationId xmlns:a16="http://schemas.microsoft.com/office/drawing/2014/main" id="{22C0FA67-E766-F146-A843-312E0D8A43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322" y="4326858"/>
            <a:ext cx="4045678" cy="2531142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8E26E172-525D-4147-841A-F56AA0AEB806}"/>
              </a:ext>
            </a:extLst>
          </p:cNvPr>
          <p:cNvSpPr txBox="1"/>
          <p:nvPr/>
        </p:nvSpPr>
        <p:spPr>
          <a:xfrm>
            <a:off x="838200" y="5269263"/>
            <a:ext cx="6650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Se Garderhøjfort-video:</a:t>
            </a:r>
          </a:p>
          <a:p>
            <a:r>
              <a:rPr lang="da-DK" dirty="0" err="1"/>
              <a:t>https</a:t>
            </a:r>
            <a:r>
              <a:rPr lang="da-DK" dirty="0"/>
              <a:t>://</a:t>
            </a:r>
            <a:r>
              <a:rPr lang="da-DK" dirty="0" err="1"/>
              <a:t>www.facebook.com</a:t>
            </a:r>
            <a:r>
              <a:rPr lang="da-DK" dirty="0"/>
              <a:t>/</a:t>
            </a:r>
            <a:r>
              <a:rPr lang="da-DK" dirty="0" err="1"/>
              <a:t>garderhojfort</a:t>
            </a:r>
            <a:r>
              <a:rPr lang="da-DK" dirty="0"/>
              <a:t>/posts/1880946085413237</a:t>
            </a:r>
          </a:p>
        </p:txBody>
      </p:sp>
    </p:spTree>
    <p:extLst>
      <p:ext uri="{BB962C8B-B14F-4D97-AF65-F5344CB8AC3E}">
        <p14:creationId xmlns:p14="http://schemas.microsoft.com/office/powerpoint/2010/main" val="37157575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61A24-506B-4246-BF67-78DC4CE24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100" y="1266824"/>
            <a:ext cx="10515600" cy="2886076"/>
          </a:xfrm>
        </p:spPr>
        <p:txBody>
          <a:bodyPr>
            <a:normAutofit/>
          </a:bodyPr>
          <a:lstStyle/>
          <a:p>
            <a:r>
              <a:rPr lang="da-DK" dirty="0"/>
              <a:t>Vigtig pointe: stjæl lås ift. opgavetyper!</a:t>
            </a:r>
            <a:br>
              <a:rPr lang="da-DK" dirty="0"/>
            </a:br>
            <a:br>
              <a:rPr lang="da-DK" dirty="0"/>
            </a:br>
            <a:r>
              <a:rPr lang="da-DK" dirty="0"/>
              <a:t>Der er SÅ mange fede opgaver på nettet, </a:t>
            </a:r>
            <a:br>
              <a:rPr lang="da-DK" dirty="0"/>
            </a:br>
            <a:r>
              <a:rPr lang="da-DK" dirty="0"/>
              <a:t>som hurtigt kan laves til egne opgaver</a:t>
            </a:r>
          </a:p>
        </p:txBody>
      </p:sp>
    </p:spTree>
    <p:extLst>
      <p:ext uri="{BB962C8B-B14F-4D97-AF65-F5344CB8AC3E}">
        <p14:creationId xmlns:p14="http://schemas.microsoft.com/office/powerpoint/2010/main" val="1674638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61A24-506B-4246-BF67-78DC4CE24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288924"/>
            <a:ext cx="10515600" cy="5464176"/>
          </a:xfrm>
        </p:spPr>
        <p:txBody>
          <a:bodyPr>
            <a:normAutofit fontScale="90000"/>
          </a:bodyPr>
          <a:lstStyle/>
          <a:p>
            <a:r>
              <a:rPr lang="da-DK" b="1" dirty="0"/>
              <a:t>Tilrettelæggelse af escape room-forløb:</a:t>
            </a:r>
            <a:br>
              <a:rPr lang="da-DK" dirty="0"/>
            </a:br>
            <a:r>
              <a:rPr lang="da-DK" sz="3000" dirty="0"/>
              <a:t>Pointer: lav et mini-escape room eleverne kan</a:t>
            </a:r>
            <a:br>
              <a:rPr lang="da-DK" sz="3000" dirty="0"/>
            </a:br>
            <a:r>
              <a:rPr lang="da-DK" sz="3000" dirty="0"/>
              <a:t>prøve, så de lærer konceptet at kende</a:t>
            </a:r>
            <a:br>
              <a:rPr lang="da-DK" sz="3000" dirty="0"/>
            </a:br>
            <a:br>
              <a:rPr lang="da-DK" sz="3000" dirty="0"/>
            </a:br>
            <a:r>
              <a:rPr lang="da-DK" sz="3000" dirty="0"/>
              <a:t>Del klassen op i 2 grupper, som kan lave et escape room til hinanden.</a:t>
            </a:r>
            <a:br>
              <a:rPr lang="da-DK" sz="3000" dirty="0"/>
            </a:br>
            <a:br>
              <a:rPr lang="da-DK" sz="3000" dirty="0"/>
            </a:br>
            <a:r>
              <a:rPr lang="da-DK" sz="3000" dirty="0"/>
              <a:t>Evt. del op i mindre gruppe, som laver hver sin gåde, som så</a:t>
            </a:r>
            <a:br>
              <a:rPr lang="da-DK" sz="3000" dirty="0"/>
            </a:br>
            <a:r>
              <a:rPr lang="da-DK" sz="3000" dirty="0"/>
              <a:t>sættes sammen med de andre gruppers gåder.</a:t>
            </a:r>
            <a:br>
              <a:rPr lang="da-DK" sz="3000" dirty="0"/>
            </a:br>
            <a:br>
              <a:rPr lang="da-DK" sz="3000" dirty="0"/>
            </a:br>
            <a:r>
              <a:rPr lang="da-DK" sz="3000" dirty="0"/>
              <a:t>Se forløbet ligesom et ”teater-forløb”, der skal munde ud i et skuespil: der er mange roller i escape room: nogen kan udvikle gåder, andre kan være kreative, nogen kan skrive historien, nogen kan tilføje digitale elementer osv. osv.</a:t>
            </a:r>
            <a:br>
              <a:rPr lang="da-DK" sz="3000" dirty="0"/>
            </a:br>
            <a:br>
              <a:rPr lang="da-DK" sz="3000" dirty="0"/>
            </a:br>
            <a:r>
              <a:rPr lang="da-DK" sz="3000" dirty="0"/>
              <a:t>Tænk meget gerne tværfagligt!</a:t>
            </a:r>
          </a:p>
        </p:txBody>
      </p:sp>
      <p:pic>
        <p:nvPicPr>
          <p:cNvPr id="4" name="Billede 3" descr="Et billede, der indeholder indendørs, gardin, møbler&#10;&#10;Automatisk genereret beskrivelse">
            <a:extLst>
              <a:ext uri="{FF2B5EF4-FFF2-40B4-BE49-F238E27FC236}">
                <a16:creationId xmlns:a16="http://schemas.microsoft.com/office/drawing/2014/main" id="{342619E6-8E8B-FD4C-917A-E8B94A7CF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400" y="4798115"/>
            <a:ext cx="4927600" cy="218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92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490E7084-7BAC-9342-888E-14576FA6EFB7}"/>
              </a:ext>
            </a:extLst>
          </p:cNvPr>
          <p:cNvSpPr txBox="1"/>
          <p:nvPr/>
        </p:nvSpPr>
        <p:spPr>
          <a:xfrm>
            <a:off x="2857500" y="495300"/>
            <a:ext cx="69610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0" dirty="0"/>
              <a:t>Indtast kode: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85F635E-94DC-5342-8438-DC5F21E5F2B0}"/>
              </a:ext>
            </a:extLst>
          </p:cNvPr>
          <p:cNvSpPr/>
          <p:nvPr/>
        </p:nvSpPr>
        <p:spPr>
          <a:xfrm>
            <a:off x="1511300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E6C0133-8F3A-004B-AE36-5F56B760B7F1}"/>
              </a:ext>
            </a:extLst>
          </p:cNvPr>
          <p:cNvSpPr/>
          <p:nvPr/>
        </p:nvSpPr>
        <p:spPr>
          <a:xfrm>
            <a:off x="3962400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F7FCD19-E5B0-8649-9709-2454E686856D}"/>
              </a:ext>
            </a:extLst>
          </p:cNvPr>
          <p:cNvSpPr/>
          <p:nvPr/>
        </p:nvSpPr>
        <p:spPr>
          <a:xfrm>
            <a:off x="6324602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9C1E7C0-5B83-AF4D-AC18-2B5CB1C99B39}"/>
              </a:ext>
            </a:extLst>
          </p:cNvPr>
          <p:cNvSpPr/>
          <p:nvPr/>
        </p:nvSpPr>
        <p:spPr>
          <a:xfrm>
            <a:off x="8686804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46E6CF6-044A-9F4F-9A56-C1CDFA1E3982}"/>
              </a:ext>
            </a:extLst>
          </p:cNvPr>
          <p:cNvSpPr txBox="1"/>
          <p:nvPr/>
        </p:nvSpPr>
        <p:spPr>
          <a:xfrm>
            <a:off x="1894458" y="3098800"/>
            <a:ext cx="13548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8000" dirty="0"/>
              <a:t>9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4E29948E-248F-3D48-BE2D-F1567911CFBE}"/>
              </a:ext>
            </a:extLst>
          </p:cNvPr>
          <p:cNvSpPr txBox="1"/>
          <p:nvPr/>
        </p:nvSpPr>
        <p:spPr>
          <a:xfrm>
            <a:off x="4276514" y="3098800"/>
            <a:ext cx="13548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80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85534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D61A24-506B-4246-BF67-78DC4CE24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300" y="428624"/>
            <a:ext cx="10515600" cy="5464176"/>
          </a:xfrm>
        </p:spPr>
        <p:txBody>
          <a:bodyPr>
            <a:normAutofit/>
          </a:bodyPr>
          <a:lstStyle/>
          <a:p>
            <a:pPr algn="ctr"/>
            <a:r>
              <a:rPr lang="da-DK" dirty="0"/>
              <a:t>Og nu til det sjove: Nu skal I i gang!</a:t>
            </a:r>
            <a:br>
              <a:rPr lang="da-DK" dirty="0"/>
            </a:br>
            <a:br>
              <a:rPr lang="da-DK" dirty="0"/>
            </a:br>
            <a:r>
              <a:rPr lang="da-DK" sz="3000" dirty="0"/>
              <a:t>Tilgangen kan være MANGE, men her er én måde:</a:t>
            </a:r>
            <a:br>
              <a:rPr lang="da-DK" sz="3000" dirty="0"/>
            </a:br>
            <a:br>
              <a:rPr lang="da-DK" sz="3000" b="1" dirty="0"/>
            </a:br>
            <a:r>
              <a:rPr lang="da-DK" sz="3000" b="1" dirty="0"/>
              <a:t>1) Start med at vælge klassetrin/niveau</a:t>
            </a:r>
            <a:br>
              <a:rPr lang="da-DK" sz="3000" b="1" dirty="0"/>
            </a:br>
            <a:br>
              <a:rPr lang="da-DK" sz="3000" b="1" dirty="0"/>
            </a:br>
            <a:r>
              <a:rPr lang="da-DK" sz="3000" b="1" dirty="0"/>
              <a:t>2)Udarbejd en historie/mission</a:t>
            </a:r>
            <a:br>
              <a:rPr lang="da-DK" sz="3000" b="1" dirty="0"/>
            </a:br>
            <a:br>
              <a:rPr lang="da-DK" sz="3000" b="1" dirty="0"/>
            </a:br>
            <a:r>
              <a:rPr lang="da-DK" sz="3000" b="1" dirty="0"/>
              <a:t>3) og lav så 3 små gåder der passer til</a:t>
            </a:r>
            <a:br>
              <a:rPr lang="da-DK" sz="3000" b="1" dirty="0"/>
            </a:br>
            <a:br>
              <a:rPr lang="da-DK" sz="3000" b="1" dirty="0"/>
            </a:br>
            <a:r>
              <a:rPr lang="da-DK" sz="3000" b="1" dirty="0"/>
              <a:t>Til sidst samler vi op og deler idéer :)</a:t>
            </a:r>
          </a:p>
        </p:txBody>
      </p:sp>
    </p:spTree>
    <p:extLst>
      <p:ext uri="{BB962C8B-B14F-4D97-AF65-F5344CB8AC3E}">
        <p14:creationId xmlns:p14="http://schemas.microsoft.com/office/powerpoint/2010/main" val="42542776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490E7084-7BAC-9342-888E-14576FA6EFB7}"/>
              </a:ext>
            </a:extLst>
          </p:cNvPr>
          <p:cNvSpPr txBox="1"/>
          <p:nvPr/>
        </p:nvSpPr>
        <p:spPr>
          <a:xfrm>
            <a:off x="2857500" y="495300"/>
            <a:ext cx="69610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0" dirty="0"/>
              <a:t>Indtast kode: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85F635E-94DC-5342-8438-DC5F21E5F2B0}"/>
              </a:ext>
            </a:extLst>
          </p:cNvPr>
          <p:cNvSpPr/>
          <p:nvPr/>
        </p:nvSpPr>
        <p:spPr>
          <a:xfrm>
            <a:off x="1511300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E6C0133-8F3A-004B-AE36-5F56B760B7F1}"/>
              </a:ext>
            </a:extLst>
          </p:cNvPr>
          <p:cNvSpPr/>
          <p:nvPr/>
        </p:nvSpPr>
        <p:spPr>
          <a:xfrm>
            <a:off x="3962400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F7FCD19-E5B0-8649-9709-2454E686856D}"/>
              </a:ext>
            </a:extLst>
          </p:cNvPr>
          <p:cNvSpPr/>
          <p:nvPr/>
        </p:nvSpPr>
        <p:spPr>
          <a:xfrm>
            <a:off x="6324602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9C1E7C0-5B83-AF4D-AC18-2B5CB1C99B39}"/>
              </a:ext>
            </a:extLst>
          </p:cNvPr>
          <p:cNvSpPr/>
          <p:nvPr/>
        </p:nvSpPr>
        <p:spPr>
          <a:xfrm>
            <a:off x="8686804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46E6CF6-044A-9F4F-9A56-C1CDFA1E3982}"/>
              </a:ext>
            </a:extLst>
          </p:cNvPr>
          <p:cNvSpPr txBox="1"/>
          <p:nvPr/>
        </p:nvSpPr>
        <p:spPr>
          <a:xfrm>
            <a:off x="1894458" y="3098800"/>
            <a:ext cx="13548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8000" dirty="0"/>
              <a:t>9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4E29948E-248F-3D48-BE2D-F1567911CFBE}"/>
              </a:ext>
            </a:extLst>
          </p:cNvPr>
          <p:cNvSpPr txBox="1"/>
          <p:nvPr/>
        </p:nvSpPr>
        <p:spPr>
          <a:xfrm>
            <a:off x="4276514" y="3098800"/>
            <a:ext cx="13548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8000" dirty="0"/>
              <a:t>7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9C7034BD-8F22-C04F-B5BE-511985C000C2}"/>
              </a:ext>
            </a:extLst>
          </p:cNvPr>
          <p:cNvSpPr txBox="1"/>
          <p:nvPr/>
        </p:nvSpPr>
        <p:spPr>
          <a:xfrm>
            <a:off x="6658570" y="3098800"/>
            <a:ext cx="13548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8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88030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490E7084-7BAC-9342-888E-14576FA6EFB7}"/>
              </a:ext>
            </a:extLst>
          </p:cNvPr>
          <p:cNvSpPr txBox="1"/>
          <p:nvPr/>
        </p:nvSpPr>
        <p:spPr>
          <a:xfrm>
            <a:off x="2857500" y="495300"/>
            <a:ext cx="696100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0" dirty="0"/>
              <a:t>Indtast kode: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C85F635E-94DC-5342-8438-DC5F21E5F2B0}"/>
              </a:ext>
            </a:extLst>
          </p:cNvPr>
          <p:cNvSpPr/>
          <p:nvPr/>
        </p:nvSpPr>
        <p:spPr>
          <a:xfrm>
            <a:off x="1511300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E6C0133-8F3A-004B-AE36-5F56B760B7F1}"/>
              </a:ext>
            </a:extLst>
          </p:cNvPr>
          <p:cNvSpPr/>
          <p:nvPr/>
        </p:nvSpPr>
        <p:spPr>
          <a:xfrm>
            <a:off x="3962400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0F7FCD19-E5B0-8649-9709-2454E686856D}"/>
              </a:ext>
            </a:extLst>
          </p:cNvPr>
          <p:cNvSpPr/>
          <p:nvPr/>
        </p:nvSpPr>
        <p:spPr>
          <a:xfrm>
            <a:off x="6324602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09C1E7C0-5B83-AF4D-AC18-2B5CB1C99B39}"/>
              </a:ext>
            </a:extLst>
          </p:cNvPr>
          <p:cNvSpPr/>
          <p:nvPr/>
        </p:nvSpPr>
        <p:spPr>
          <a:xfrm>
            <a:off x="8686804" y="3098800"/>
            <a:ext cx="1905000" cy="26924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B46E6CF6-044A-9F4F-9A56-C1CDFA1E3982}"/>
              </a:ext>
            </a:extLst>
          </p:cNvPr>
          <p:cNvSpPr txBox="1"/>
          <p:nvPr/>
        </p:nvSpPr>
        <p:spPr>
          <a:xfrm>
            <a:off x="1894458" y="3098800"/>
            <a:ext cx="13548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8000" dirty="0"/>
              <a:t>9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4E29948E-248F-3D48-BE2D-F1567911CFBE}"/>
              </a:ext>
            </a:extLst>
          </p:cNvPr>
          <p:cNvSpPr txBox="1"/>
          <p:nvPr/>
        </p:nvSpPr>
        <p:spPr>
          <a:xfrm>
            <a:off x="4276514" y="3098800"/>
            <a:ext cx="13548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8000" dirty="0"/>
              <a:t>7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9C7034BD-8F22-C04F-B5BE-511985C000C2}"/>
              </a:ext>
            </a:extLst>
          </p:cNvPr>
          <p:cNvSpPr txBox="1"/>
          <p:nvPr/>
        </p:nvSpPr>
        <p:spPr>
          <a:xfrm>
            <a:off x="6658570" y="3098800"/>
            <a:ext cx="13548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8000" dirty="0"/>
              <a:t>3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A8BB480E-251A-824B-9275-9E555D0275A6}"/>
              </a:ext>
            </a:extLst>
          </p:cNvPr>
          <p:cNvSpPr txBox="1"/>
          <p:nvPr/>
        </p:nvSpPr>
        <p:spPr>
          <a:xfrm>
            <a:off x="9020772" y="3098800"/>
            <a:ext cx="135485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8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32251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onfetti Zoom Mitzvah Background – MitzvahLogos.com">
            <a:extLst>
              <a:ext uri="{FF2B5EF4-FFF2-40B4-BE49-F238E27FC236}">
                <a16:creationId xmlns:a16="http://schemas.microsoft.com/office/drawing/2014/main" id="{4043FC36-DECF-4E41-AACB-E3164E4E7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490E7084-7BAC-9342-888E-14576FA6EFB7}"/>
              </a:ext>
            </a:extLst>
          </p:cNvPr>
          <p:cNvSpPr txBox="1"/>
          <p:nvPr/>
        </p:nvSpPr>
        <p:spPr>
          <a:xfrm>
            <a:off x="2806700" y="2489200"/>
            <a:ext cx="719447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0000" dirty="0"/>
              <a:t>Det lykkedes!</a:t>
            </a:r>
          </a:p>
        </p:txBody>
      </p:sp>
    </p:spTree>
    <p:extLst>
      <p:ext uri="{BB962C8B-B14F-4D97-AF65-F5344CB8AC3E}">
        <p14:creationId xmlns:p14="http://schemas.microsoft.com/office/powerpoint/2010/main" val="2497988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scape Room Definition | Se definition på Escape Room på mølleordbog">
            <a:extLst>
              <a:ext uri="{FF2B5EF4-FFF2-40B4-BE49-F238E27FC236}">
                <a16:creationId xmlns:a16="http://schemas.microsoft.com/office/drawing/2014/main" id="{D52C15C4-1FD1-E94C-9CB4-896B22141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6350"/>
            <a:ext cx="12192000" cy="813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9B817B17-FE5A-004A-8AB5-6C9FA7F5E663}"/>
              </a:ext>
            </a:extLst>
          </p:cNvPr>
          <p:cNvSpPr txBox="1"/>
          <p:nvPr/>
        </p:nvSpPr>
        <p:spPr>
          <a:xfrm>
            <a:off x="3061252" y="3604590"/>
            <a:ext cx="6580648" cy="1323439"/>
          </a:xfrm>
          <a:prstGeom prst="rect">
            <a:avLst/>
          </a:prstGeom>
          <a:noFill/>
          <a:effectLst>
            <a:glow rad="228600">
              <a:srgbClr val="C71E30"/>
            </a:glow>
          </a:effectLst>
        </p:spPr>
        <p:txBody>
          <a:bodyPr wrap="none" rtlCol="0">
            <a:spAutoFit/>
          </a:bodyPr>
          <a:lstStyle/>
          <a:p>
            <a:r>
              <a:rPr lang="da-DK" sz="8000" dirty="0">
                <a:solidFill>
                  <a:srgbClr val="FDF9D5"/>
                </a:solidFill>
                <a:effectLst>
                  <a:glow rad="228600">
                    <a:srgbClr val="C71E30">
                      <a:alpha val="40000"/>
                    </a:srgbClr>
                  </a:glow>
                </a:effectLst>
                <a:latin typeface="Klavika Md" panose="02000000000000000000" pitchFamily="2" charset="0"/>
              </a:rPr>
              <a:t>I MATEMATIK!</a:t>
            </a:r>
          </a:p>
        </p:txBody>
      </p:sp>
    </p:spTree>
    <p:extLst>
      <p:ext uri="{BB962C8B-B14F-4D97-AF65-F5344CB8AC3E}">
        <p14:creationId xmlns:p14="http://schemas.microsoft.com/office/powerpoint/2010/main" val="1157155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>
            <a:extLst>
              <a:ext uri="{FF2B5EF4-FFF2-40B4-BE49-F238E27FC236}">
                <a16:creationId xmlns:a16="http://schemas.microsoft.com/office/drawing/2014/main" id="{CECBADAE-2526-B140-B8A0-A01223AC9951}"/>
              </a:ext>
            </a:extLst>
          </p:cNvPr>
          <p:cNvSpPr txBox="1"/>
          <p:nvPr/>
        </p:nvSpPr>
        <p:spPr>
          <a:xfrm>
            <a:off x="139700" y="1553593"/>
            <a:ext cx="111719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700" dirty="0"/>
              <a:t>Hvad er et escape room?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700" dirty="0"/>
              <a:t>Hvorfor lave escape rooms i matematik?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700" dirty="0"/>
              <a:t>Typer af escape rooms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700" dirty="0"/>
              <a:t>Opgavetyper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700" dirty="0"/>
              <a:t>Pointer når der arbejdes med Escape Room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700" dirty="0"/>
              <a:t>Tilrettelæggelse af escape room-projekt med elever-tænk gerne tværfagligt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700" dirty="0"/>
              <a:t>Workshop-arbejde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700" dirty="0"/>
              <a:t>Opsamling på jeres mini-forløb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BA4EEC67-6C59-814B-ACEF-E929686CFA94}"/>
              </a:ext>
            </a:extLst>
          </p:cNvPr>
          <p:cNvSpPr txBox="1"/>
          <p:nvPr/>
        </p:nvSpPr>
        <p:spPr>
          <a:xfrm>
            <a:off x="3218622" y="230257"/>
            <a:ext cx="715535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000" dirty="0"/>
              <a:t>Program for workshoppen:</a:t>
            </a:r>
          </a:p>
        </p:txBody>
      </p:sp>
      <p:pic>
        <p:nvPicPr>
          <p:cNvPr id="8" name="Billede 7" descr="Et billede, der indeholder tekst&#10;&#10;Automatisk genereret beskrivelse">
            <a:extLst>
              <a:ext uri="{FF2B5EF4-FFF2-40B4-BE49-F238E27FC236}">
                <a16:creationId xmlns:a16="http://schemas.microsoft.com/office/drawing/2014/main" id="{ED0E253B-3699-9E47-91F0-959AA1F62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0900" y="4406900"/>
            <a:ext cx="2451100" cy="245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74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9D010-4591-414F-A7C5-EF769FC45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3033"/>
            <a:ext cx="10515600" cy="6434967"/>
          </a:xfrm>
        </p:spPr>
        <p:txBody>
          <a:bodyPr>
            <a:normAutofit fontScale="90000"/>
          </a:bodyPr>
          <a:lstStyle/>
          <a:p>
            <a:r>
              <a:rPr lang="da-DK" dirty="0"/>
              <a:t>Hvad er et escape room?</a:t>
            </a:r>
            <a:br>
              <a:rPr lang="da-DK" dirty="0"/>
            </a:br>
            <a:br>
              <a:rPr lang="da-DK" dirty="0"/>
            </a:br>
            <a:r>
              <a:rPr lang="da-DK" dirty="0"/>
              <a:t>Et rum man skal flygte fra </a:t>
            </a:r>
            <a:r>
              <a:rPr lang="da-DK" dirty="0" err="1"/>
              <a:t>vha</a:t>
            </a:r>
            <a:r>
              <a:rPr lang="da-DK" dirty="0"/>
              <a:t> gåder og opgaver, inden tiden løber ud.</a:t>
            </a: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br>
              <a:rPr lang="da-DK" dirty="0"/>
            </a:br>
            <a:r>
              <a:rPr lang="da-DK" dirty="0"/>
              <a:t>I stedet for et rum, så kan det være en mission</a:t>
            </a:r>
            <a:br>
              <a:rPr lang="da-DK" dirty="0"/>
            </a:br>
            <a:r>
              <a:rPr lang="da-DK" dirty="0"/>
              <a:t>man skal løse.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2B8FAD2F-134A-5D49-B290-67C840F485AB}"/>
              </a:ext>
            </a:extLst>
          </p:cNvPr>
          <p:cNvSpPr/>
          <p:nvPr/>
        </p:nvSpPr>
        <p:spPr>
          <a:xfrm>
            <a:off x="1417982" y="3036404"/>
            <a:ext cx="1192696" cy="119103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A349048B-0553-0746-8E3E-3D098D3FA818}"/>
              </a:ext>
            </a:extLst>
          </p:cNvPr>
          <p:cNvSpPr txBox="1"/>
          <p:nvPr/>
        </p:nvSpPr>
        <p:spPr>
          <a:xfrm>
            <a:off x="1543111" y="3416479"/>
            <a:ext cx="9424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200" dirty="0">
                <a:solidFill>
                  <a:schemeClr val="bg1"/>
                </a:solidFill>
              </a:rPr>
              <a:t>gåde 1</a:t>
            </a:r>
          </a:p>
          <a:p>
            <a:endParaRPr lang="da-DK" sz="2200" dirty="0">
              <a:solidFill>
                <a:schemeClr val="bg1"/>
              </a:solidFill>
            </a:endParaRP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E151D071-4069-EF4B-98F6-E795FF95AEBE}"/>
              </a:ext>
            </a:extLst>
          </p:cNvPr>
          <p:cNvSpPr/>
          <p:nvPr/>
        </p:nvSpPr>
        <p:spPr>
          <a:xfrm>
            <a:off x="3306417" y="3036404"/>
            <a:ext cx="1192696" cy="119103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DDB51242-871C-824A-BCE9-EE2B035FAE97}"/>
              </a:ext>
            </a:extLst>
          </p:cNvPr>
          <p:cNvSpPr txBox="1"/>
          <p:nvPr/>
        </p:nvSpPr>
        <p:spPr>
          <a:xfrm>
            <a:off x="3431546" y="3416479"/>
            <a:ext cx="9424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200" dirty="0">
                <a:solidFill>
                  <a:schemeClr val="bg1"/>
                </a:solidFill>
              </a:rPr>
              <a:t>gåde 2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5EEBF3F2-952A-0640-BA6B-7834B4140733}"/>
              </a:ext>
            </a:extLst>
          </p:cNvPr>
          <p:cNvSpPr/>
          <p:nvPr/>
        </p:nvSpPr>
        <p:spPr>
          <a:xfrm>
            <a:off x="5248626" y="3036404"/>
            <a:ext cx="1192696" cy="119103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FD3FC3E9-871D-BE43-AB7A-BAB226E7F738}"/>
              </a:ext>
            </a:extLst>
          </p:cNvPr>
          <p:cNvSpPr txBox="1"/>
          <p:nvPr/>
        </p:nvSpPr>
        <p:spPr>
          <a:xfrm>
            <a:off x="5373755" y="3416479"/>
            <a:ext cx="9424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200" dirty="0">
                <a:solidFill>
                  <a:schemeClr val="bg1"/>
                </a:solidFill>
              </a:rPr>
              <a:t>gåde 3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617231CA-AF57-5B42-865A-FD52AC671F30}"/>
              </a:ext>
            </a:extLst>
          </p:cNvPr>
          <p:cNvSpPr/>
          <p:nvPr/>
        </p:nvSpPr>
        <p:spPr>
          <a:xfrm>
            <a:off x="7249196" y="3036404"/>
            <a:ext cx="1192696" cy="119103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9DA61B72-3E0D-B64C-A538-51A74DE86D26}"/>
              </a:ext>
            </a:extLst>
          </p:cNvPr>
          <p:cNvSpPr txBox="1"/>
          <p:nvPr/>
        </p:nvSpPr>
        <p:spPr>
          <a:xfrm>
            <a:off x="7374325" y="3416479"/>
            <a:ext cx="9424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200" dirty="0">
                <a:solidFill>
                  <a:schemeClr val="bg1"/>
                </a:solidFill>
              </a:rPr>
              <a:t>gåde 4</a:t>
            </a:r>
          </a:p>
        </p:txBody>
      </p:sp>
      <p:sp>
        <p:nvSpPr>
          <p:cNvPr id="12" name="Pil op 11">
            <a:extLst>
              <a:ext uri="{FF2B5EF4-FFF2-40B4-BE49-F238E27FC236}">
                <a16:creationId xmlns:a16="http://schemas.microsoft.com/office/drawing/2014/main" id="{F298A01D-DC1A-7946-84E3-8437A15AD4F0}"/>
              </a:ext>
            </a:extLst>
          </p:cNvPr>
          <p:cNvSpPr/>
          <p:nvPr/>
        </p:nvSpPr>
        <p:spPr>
          <a:xfrm rot="5400000">
            <a:off x="2766590" y="3432669"/>
            <a:ext cx="430889" cy="398505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Pil op 12">
            <a:extLst>
              <a:ext uri="{FF2B5EF4-FFF2-40B4-BE49-F238E27FC236}">
                <a16:creationId xmlns:a16="http://schemas.microsoft.com/office/drawing/2014/main" id="{462FD3B9-808F-664F-8D4D-9CBBC7D4A8D4}"/>
              </a:ext>
            </a:extLst>
          </p:cNvPr>
          <p:cNvSpPr/>
          <p:nvPr/>
        </p:nvSpPr>
        <p:spPr>
          <a:xfrm rot="5400000">
            <a:off x="4708799" y="3445192"/>
            <a:ext cx="430889" cy="398505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Pil op 13">
            <a:extLst>
              <a:ext uri="{FF2B5EF4-FFF2-40B4-BE49-F238E27FC236}">
                <a16:creationId xmlns:a16="http://schemas.microsoft.com/office/drawing/2014/main" id="{649EF106-D188-A148-BC27-AE68C167B062}"/>
              </a:ext>
            </a:extLst>
          </p:cNvPr>
          <p:cNvSpPr/>
          <p:nvPr/>
        </p:nvSpPr>
        <p:spPr>
          <a:xfrm rot="5400000">
            <a:off x="6652917" y="3432669"/>
            <a:ext cx="430889" cy="398505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Pil op 14">
            <a:extLst>
              <a:ext uri="{FF2B5EF4-FFF2-40B4-BE49-F238E27FC236}">
                <a16:creationId xmlns:a16="http://schemas.microsoft.com/office/drawing/2014/main" id="{655714D4-613C-2C44-983C-ABB03A73CC6C}"/>
              </a:ext>
            </a:extLst>
          </p:cNvPr>
          <p:cNvSpPr/>
          <p:nvPr/>
        </p:nvSpPr>
        <p:spPr>
          <a:xfrm rot="5400000">
            <a:off x="8798796" y="3448698"/>
            <a:ext cx="430889" cy="398505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43B05320-EFF2-C840-8184-346B9F8DCE1E}"/>
              </a:ext>
            </a:extLst>
          </p:cNvPr>
          <p:cNvSpPr txBox="1"/>
          <p:nvPr/>
        </p:nvSpPr>
        <p:spPr>
          <a:xfrm>
            <a:off x="9448975" y="3277978"/>
            <a:ext cx="1705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000" b="1" dirty="0">
                <a:solidFill>
                  <a:srgbClr val="00B0F0"/>
                </a:solidFill>
              </a:rPr>
              <a:t>Frihed!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01DD9010-6044-E946-9DA3-437F29EEDE4B}"/>
              </a:ext>
            </a:extLst>
          </p:cNvPr>
          <p:cNvSpPr txBox="1"/>
          <p:nvPr/>
        </p:nvSpPr>
        <p:spPr>
          <a:xfrm>
            <a:off x="5405103" y="2620254"/>
            <a:ext cx="86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kasse 2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B80DCF20-E16E-994D-94F2-32444BE8CF3F}"/>
              </a:ext>
            </a:extLst>
          </p:cNvPr>
          <p:cNvSpPr txBox="1"/>
          <p:nvPr/>
        </p:nvSpPr>
        <p:spPr>
          <a:xfrm>
            <a:off x="3431546" y="2656327"/>
            <a:ext cx="86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kasse 1</a:t>
            </a:r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E43B9E5D-1F0C-ED4C-B587-91F575CA1FE7}"/>
              </a:ext>
            </a:extLst>
          </p:cNvPr>
          <p:cNvSpPr txBox="1"/>
          <p:nvPr/>
        </p:nvSpPr>
        <p:spPr>
          <a:xfrm>
            <a:off x="7392761" y="2620254"/>
            <a:ext cx="86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kasse 3</a:t>
            </a:r>
          </a:p>
        </p:txBody>
      </p:sp>
      <p:sp>
        <p:nvSpPr>
          <p:cNvPr id="23" name="Kombinationstegning 22">
            <a:extLst>
              <a:ext uri="{FF2B5EF4-FFF2-40B4-BE49-F238E27FC236}">
                <a16:creationId xmlns:a16="http://schemas.microsoft.com/office/drawing/2014/main" id="{D92E1FB5-4F66-DF41-86A5-02691B70900F}"/>
              </a:ext>
            </a:extLst>
          </p:cNvPr>
          <p:cNvSpPr/>
          <p:nvPr/>
        </p:nvSpPr>
        <p:spPr>
          <a:xfrm>
            <a:off x="4226241" y="3761443"/>
            <a:ext cx="436588" cy="342511"/>
          </a:xfrm>
          <a:custGeom>
            <a:avLst/>
            <a:gdLst>
              <a:gd name="connsiteX0" fmla="*/ 218294 w 436588"/>
              <a:gd name="connsiteY0" fmla="*/ 0 h 342511"/>
              <a:gd name="connsiteX1" fmla="*/ 432950 w 436588"/>
              <a:gd name="connsiteY1" fmla="*/ 283934 h 342511"/>
              <a:gd name="connsiteX2" fmla="*/ 436588 w 436588"/>
              <a:gd name="connsiteY2" fmla="*/ 342511 h 342511"/>
              <a:gd name="connsiteX3" fmla="*/ 0 w 436588"/>
              <a:gd name="connsiteY3" fmla="*/ 342511 h 342511"/>
              <a:gd name="connsiteX4" fmla="*/ 3639 w 436588"/>
              <a:gd name="connsiteY4" fmla="*/ 283934 h 342511"/>
              <a:gd name="connsiteX5" fmla="*/ 218294 w 436588"/>
              <a:gd name="connsiteY5" fmla="*/ 0 h 34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6588" h="342511">
                <a:moveTo>
                  <a:pt x="218294" y="0"/>
                </a:moveTo>
                <a:cubicBezTo>
                  <a:pt x="324177" y="0"/>
                  <a:pt x="412519" y="121894"/>
                  <a:pt x="432950" y="283934"/>
                </a:cubicBezTo>
                <a:lnTo>
                  <a:pt x="436588" y="342511"/>
                </a:lnTo>
                <a:lnTo>
                  <a:pt x="0" y="342511"/>
                </a:lnTo>
                <a:lnTo>
                  <a:pt x="3639" y="283934"/>
                </a:lnTo>
                <a:cubicBezTo>
                  <a:pt x="24070" y="121894"/>
                  <a:pt x="112411" y="0"/>
                  <a:pt x="218294" y="0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AC95C743-F9E4-4048-8049-68FA3FBD26B3}"/>
              </a:ext>
            </a:extLst>
          </p:cNvPr>
          <p:cNvSpPr/>
          <p:nvPr/>
        </p:nvSpPr>
        <p:spPr>
          <a:xfrm>
            <a:off x="4218724" y="4103954"/>
            <a:ext cx="456217" cy="533846"/>
          </a:xfrm>
          <a:prstGeom prst="rect">
            <a:avLst/>
          </a:prstGeom>
          <a:solidFill>
            <a:srgbClr val="FF2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4" name="Kombinationstegning 23">
            <a:extLst>
              <a:ext uri="{FF2B5EF4-FFF2-40B4-BE49-F238E27FC236}">
                <a16:creationId xmlns:a16="http://schemas.microsoft.com/office/drawing/2014/main" id="{6B210E8E-D205-C240-98A0-176C1F9F4B40}"/>
              </a:ext>
            </a:extLst>
          </p:cNvPr>
          <p:cNvSpPr/>
          <p:nvPr/>
        </p:nvSpPr>
        <p:spPr>
          <a:xfrm>
            <a:off x="6213035" y="3761671"/>
            <a:ext cx="436588" cy="342511"/>
          </a:xfrm>
          <a:custGeom>
            <a:avLst/>
            <a:gdLst>
              <a:gd name="connsiteX0" fmla="*/ 218294 w 436588"/>
              <a:gd name="connsiteY0" fmla="*/ 0 h 342511"/>
              <a:gd name="connsiteX1" fmla="*/ 432950 w 436588"/>
              <a:gd name="connsiteY1" fmla="*/ 283934 h 342511"/>
              <a:gd name="connsiteX2" fmla="*/ 436588 w 436588"/>
              <a:gd name="connsiteY2" fmla="*/ 342511 h 342511"/>
              <a:gd name="connsiteX3" fmla="*/ 0 w 436588"/>
              <a:gd name="connsiteY3" fmla="*/ 342511 h 342511"/>
              <a:gd name="connsiteX4" fmla="*/ 3639 w 436588"/>
              <a:gd name="connsiteY4" fmla="*/ 283934 h 342511"/>
              <a:gd name="connsiteX5" fmla="*/ 218294 w 436588"/>
              <a:gd name="connsiteY5" fmla="*/ 0 h 34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6588" h="342511">
                <a:moveTo>
                  <a:pt x="218294" y="0"/>
                </a:moveTo>
                <a:cubicBezTo>
                  <a:pt x="324177" y="0"/>
                  <a:pt x="412519" y="121894"/>
                  <a:pt x="432950" y="283934"/>
                </a:cubicBezTo>
                <a:lnTo>
                  <a:pt x="436588" y="342511"/>
                </a:lnTo>
                <a:lnTo>
                  <a:pt x="0" y="342511"/>
                </a:lnTo>
                <a:lnTo>
                  <a:pt x="3639" y="283934"/>
                </a:lnTo>
                <a:cubicBezTo>
                  <a:pt x="24070" y="121894"/>
                  <a:pt x="112411" y="0"/>
                  <a:pt x="218294" y="0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4562DAEE-53A9-4740-8A9F-92E674263109}"/>
              </a:ext>
            </a:extLst>
          </p:cNvPr>
          <p:cNvSpPr/>
          <p:nvPr/>
        </p:nvSpPr>
        <p:spPr>
          <a:xfrm>
            <a:off x="6205518" y="4104182"/>
            <a:ext cx="456217" cy="533846"/>
          </a:xfrm>
          <a:prstGeom prst="rect">
            <a:avLst/>
          </a:prstGeom>
          <a:solidFill>
            <a:srgbClr val="FF2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Kombinationstegning 25">
            <a:extLst>
              <a:ext uri="{FF2B5EF4-FFF2-40B4-BE49-F238E27FC236}">
                <a16:creationId xmlns:a16="http://schemas.microsoft.com/office/drawing/2014/main" id="{7FA4D4EC-BF07-A44C-8947-6FA85062D398}"/>
              </a:ext>
            </a:extLst>
          </p:cNvPr>
          <p:cNvSpPr/>
          <p:nvPr/>
        </p:nvSpPr>
        <p:spPr>
          <a:xfrm>
            <a:off x="8134869" y="3789143"/>
            <a:ext cx="436588" cy="342511"/>
          </a:xfrm>
          <a:custGeom>
            <a:avLst/>
            <a:gdLst>
              <a:gd name="connsiteX0" fmla="*/ 218294 w 436588"/>
              <a:gd name="connsiteY0" fmla="*/ 0 h 342511"/>
              <a:gd name="connsiteX1" fmla="*/ 432950 w 436588"/>
              <a:gd name="connsiteY1" fmla="*/ 283934 h 342511"/>
              <a:gd name="connsiteX2" fmla="*/ 436588 w 436588"/>
              <a:gd name="connsiteY2" fmla="*/ 342511 h 342511"/>
              <a:gd name="connsiteX3" fmla="*/ 0 w 436588"/>
              <a:gd name="connsiteY3" fmla="*/ 342511 h 342511"/>
              <a:gd name="connsiteX4" fmla="*/ 3639 w 436588"/>
              <a:gd name="connsiteY4" fmla="*/ 283934 h 342511"/>
              <a:gd name="connsiteX5" fmla="*/ 218294 w 436588"/>
              <a:gd name="connsiteY5" fmla="*/ 0 h 342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6588" h="342511">
                <a:moveTo>
                  <a:pt x="218294" y="0"/>
                </a:moveTo>
                <a:cubicBezTo>
                  <a:pt x="324177" y="0"/>
                  <a:pt x="412519" y="121894"/>
                  <a:pt x="432950" y="283934"/>
                </a:cubicBezTo>
                <a:lnTo>
                  <a:pt x="436588" y="342511"/>
                </a:lnTo>
                <a:lnTo>
                  <a:pt x="0" y="342511"/>
                </a:lnTo>
                <a:lnTo>
                  <a:pt x="3639" y="283934"/>
                </a:lnTo>
                <a:cubicBezTo>
                  <a:pt x="24070" y="121894"/>
                  <a:pt x="112411" y="0"/>
                  <a:pt x="218294" y="0"/>
                </a:cubicBezTo>
                <a:close/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da-DK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74C270B9-47F6-AC42-B51E-9DEB56B5DB7F}"/>
              </a:ext>
            </a:extLst>
          </p:cNvPr>
          <p:cNvSpPr/>
          <p:nvPr/>
        </p:nvSpPr>
        <p:spPr>
          <a:xfrm>
            <a:off x="8127352" y="4131654"/>
            <a:ext cx="456217" cy="533846"/>
          </a:xfrm>
          <a:prstGeom prst="rect">
            <a:avLst/>
          </a:prstGeom>
          <a:solidFill>
            <a:srgbClr val="FF20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6360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873</TotalTime>
  <Words>1980</Words>
  <Application>Microsoft Macintosh PowerPoint</Application>
  <PresentationFormat>Widescreen</PresentationFormat>
  <Paragraphs>253</Paragraphs>
  <Slides>30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Klavika Md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Hvad er et escape room?  Et rum man skal flygte fra vha gåder og opgaver, inden tiden løber ud.     I stedet for et rum, så kan det være en mission man skal løse.  </vt:lpstr>
      <vt:lpstr>4 slags ”escape rooms”</vt:lpstr>
      <vt:lpstr>4 slags ”escape rooms”</vt:lpstr>
      <vt:lpstr>4 slags ”escape rooms”</vt:lpstr>
      <vt:lpstr>4 slags ”escape rooms”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Gåde/opgave-typer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Vigtig pointe: skalér op og ned efter behov</vt:lpstr>
      <vt:lpstr>Vigtig pointe: stjæl lås ift. opgavetyper!  Der er SÅ mange fede opgaver på nettet,  som hurtigt kan laves til egne opgaver</vt:lpstr>
      <vt:lpstr>Tilrettelæggelse af escape room-forløb: Pointer: lav et mini-escape room eleverne kan prøve, så de lærer konceptet at kende  Del klassen op i 2 grupper, som kan lave et escape room til hinanden.  Evt. del op i mindre gruppe, som laver hver sin gåde, som så sættes sammen med de andre gruppers gåder.  Se forløbet ligesom et ”teater-forløb”, der skal munde ud i et skuespil: der er mange roller i escape room: nogen kan udvikle gåder, andre kan være kreative, nogen kan skrive historien, nogen kan tilføje digitale elementer osv. osv.  Tænk meget gerne tværfagligt!</vt:lpstr>
      <vt:lpstr>Og nu til det sjove: Nu skal I i gang!  Tilgangen kan være MANGE, men her er én måde:  1) Start med at vælge klassetrin/niveau  2)Udarbejd en historie/mission  3) og lav så 3 små gåder der passer til  Til sidst samler vi op og deler idéer :)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Jesper Jan Albinus</dc:creator>
  <cp:lastModifiedBy>Jesper Jan Albinus</cp:lastModifiedBy>
  <cp:revision>37</cp:revision>
  <dcterms:created xsi:type="dcterms:W3CDTF">2021-08-03T22:29:29Z</dcterms:created>
  <dcterms:modified xsi:type="dcterms:W3CDTF">2021-08-05T15:11:22Z</dcterms:modified>
</cp:coreProperties>
</file>