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8"/>
  </p:handoutMasterIdLst>
  <p:sldIdLst>
    <p:sldId id="272" r:id="rId2"/>
    <p:sldId id="257" r:id="rId3"/>
    <p:sldId id="262" r:id="rId4"/>
    <p:sldId id="258" r:id="rId5"/>
    <p:sldId id="259" r:id="rId6"/>
    <p:sldId id="260" r:id="rId7"/>
    <p:sldId id="261" r:id="rId8"/>
    <p:sldId id="270" r:id="rId9"/>
    <p:sldId id="264" r:id="rId10"/>
    <p:sldId id="265" r:id="rId11"/>
    <p:sldId id="266" r:id="rId12"/>
    <p:sldId id="263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"/>
    </p:cViewPr>
  </p:sorter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63096-45AE-49A1-9DCD-CDC7CBDE2EB0}" type="datetimeFigureOut">
              <a:rPr lang="da-DK" smtClean="0"/>
              <a:pPr/>
              <a:t>14-09-2011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3162D-907F-4821-A03A-B03A3C50686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68230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54A9-231C-4F76-9290-7294419952A3}" type="datetimeFigureOut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14-09-2011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F7E-2C1D-4A81-932B-81AFB66F8B5C}" type="slidenum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54A9-231C-4F76-9290-7294419952A3}" type="datetimeFigureOut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14-09-2011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F7E-2C1D-4A81-932B-81AFB66F8B5C}" type="slidenum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54A9-231C-4F76-9290-7294419952A3}" type="datetimeFigureOut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14-09-2011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F7E-2C1D-4A81-932B-81AFB66F8B5C}" type="slidenum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54A9-231C-4F76-9290-7294419952A3}" type="datetimeFigureOut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14-09-2011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F7E-2C1D-4A81-932B-81AFB66F8B5C}" type="slidenum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54A9-231C-4F76-9290-7294419952A3}" type="datetimeFigureOut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14-09-2011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F7E-2C1D-4A81-932B-81AFB66F8B5C}" type="slidenum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54A9-231C-4F76-9290-7294419952A3}" type="datetimeFigureOut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14-09-2011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F7E-2C1D-4A81-932B-81AFB66F8B5C}" type="slidenum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54A9-231C-4F76-9290-7294419952A3}" type="datetimeFigureOut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14-09-2011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F7E-2C1D-4A81-932B-81AFB66F8B5C}" type="slidenum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54A9-231C-4F76-9290-7294419952A3}" type="datetimeFigureOut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14-09-2011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F7E-2C1D-4A81-932B-81AFB66F8B5C}" type="slidenum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54A9-231C-4F76-9290-7294419952A3}" type="datetimeFigureOut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14-09-2011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F7E-2C1D-4A81-932B-81AFB66F8B5C}" type="slidenum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54A9-231C-4F76-9290-7294419952A3}" type="datetimeFigureOut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14-09-2011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F7E-2C1D-4A81-932B-81AFB66F8B5C}" type="slidenum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54A9-231C-4F76-9290-7294419952A3}" type="datetimeFigureOut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14-09-2011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A0FBEF7E-2C1D-4A81-932B-81AFB66F8B5C}" type="slidenum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FB154A9-231C-4F76-9290-7294419952A3}" type="datetimeFigureOut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14-09-2011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0FBEF7E-2C1D-4A81-932B-81AFB66F8B5C}" type="slidenum">
              <a:rPr lang="da-DK" smtClean="0">
                <a:solidFill>
                  <a:srgbClr val="9E8E5C">
                    <a:lumMod val="60000"/>
                    <a:lumOff val="40000"/>
                  </a:srgbClr>
                </a:solidFill>
              </a:rPr>
              <a:pPr/>
              <a:t>‹nr.›</a:t>
            </a:fld>
            <a:endParaRPr lang="da-DK">
              <a:solidFill>
                <a:srgbClr val="9E8E5C">
                  <a:lumMod val="60000"/>
                  <a:lumOff val="4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620688"/>
            <a:ext cx="7587037" cy="3270856"/>
          </a:xfrm>
          <a:prstGeom prst="rect">
            <a:avLst/>
          </a:prstGeom>
        </p:spPr>
      </p:pic>
      <p:sp useBgFill="1">
        <p:nvSpPr>
          <p:cNvPr id="5" name="Rektangel 4"/>
          <p:cNvSpPr/>
          <p:nvPr/>
        </p:nvSpPr>
        <p:spPr>
          <a:xfrm>
            <a:off x="611559" y="4149080"/>
            <a:ext cx="7731053" cy="163376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5400" dirty="0" smtClean="0"/>
              <a:t>2 forklaringer af Procent</a:t>
            </a:r>
            <a:endParaRPr lang="da-DK" sz="5400" dirty="0"/>
          </a:p>
        </p:txBody>
      </p:sp>
    </p:spTree>
    <p:extLst>
      <p:ext uri="{BB962C8B-B14F-4D97-AF65-F5344CB8AC3E}">
        <p14:creationId xmlns:p14="http://schemas.microsoft.com/office/powerpoint/2010/main" xmlns="" val="27482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411760" y="759022"/>
            <a:ext cx="3096344" cy="9866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Lægge 15  % til </a:t>
            </a:r>
            <a:r>
              <a:rPr lang="da-DK" dirty="0"/>
              <a:t>3</a:t>
            </a:r>
            <a:r>
              <a:rPr lang="da-DK" dirty="0" smtClean="0"/>
              <a:t>00</a:t>
            </a:r>
            <a:endParaRPr lang="da-DK" dirty="0"/>
          </a:p>
        </p:txBody>
      </p:sp>
      <p:sp>
        <p:nvSpPr>
          <p:cNvPr id="5" name="Rektangel 4"/>
          <p:cNvSpPr/>
          <p:nvPr/>
        </p:nvSpPr>
        <p:spPr>
          <a:xfrm>
            <a:off x="2381316" y="2996952"/>
            <a:ext cx="3096344" cy="9866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300+(15x3)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2411760" y="1844823"/>
            <a:ext cx="3096344" cy="9866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1 % er 300/100=3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2392435" y="4181234"/>
            <a:ext cx="3096344" cy="9866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300+(45)</a:t>
            </a:r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2392435" y="5373216"/>
            <a:ext cx="3096344" cy="9866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345</a:t>
            </a:r>
            <a:endParaRPr lang="da-DK" dirty="0"/>
          </a:p>
        </p:txBody>
      </p:sp>
      <p:sp>
        <p:nvSpPr>
          <p:cNvPr id="9" name="Rektangulær billedforklaring 8"/>
          <p:cNvSpPr/>
          <p:nvPr/>
        </p:nvSpPr>
        <p:spPr>
          <a:xfrm>
            <a:off x="6618552" y="1412776"/>
            <a:ext cx="1440160" cy="1149959"/>
          </a:xfrm>
          <a:prstGeom prst="wedgeRectCallout">
            <a:avLst>
              <a:gd name="adj1" fmla="val -117218"/>
              <a:gd name="adj2" fmla="val 384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Vi har 15</a:t>
            </a:r>
          </a:p>
          <a:p>
            <a:pPr algn="ctr"/>
            <a:r>
              <a:rPr lang="da-DK" dirty="0" smtClean="0"/>
              <a:t>Altså 15x3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76047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622313" y="1268760"/>
            <a:ext cx="3096344" cy="93610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17 % af 400</a:t>
            </a:r>
            <a:endParaRPr lang="da-DK" dirty="0"/>
          </a:p>
        </p:txBody>
      </p:sp>
      <p:sp>
        <p:nvSpPr>
          <p:cNvPr id="5" name="Rektangel 4"/>
          <p:cNvSpPr/>
          <p:nvPr/>
        </p:nvSpPr>
        <p:spPr>
          <a:xfrm>
            <a:off x="2627784" y="3717032"/>
            <a:ext cx="3096344" cy="93610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17x4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2622313" y="2509485"/>
            <a:ext cx="3096344" cy="93610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1 % er 400/100=4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2627784" y="4950741"/>
            <a:ext cx="3096344" cy="93610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68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23476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4113844" y="1759674"/>
            <a:ext cx="4706628" cy="9144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Se 100% som en 1krone</a:t>
            </a:r>
            <a:endParaRPr lang="da-DK" sz="3200" dirty="0"/>
          </a:p>
        </p:txBody>
      </p:sp>
      <p:sp>
        <p:nvSpPr>
          <p:cNvPr id="5" name="Rektangel 4"/>
          <p:cNvSpPr/>
          <p:nvPr/>
        </p:nvSpPr>
        <p:spPr>
          <a:xfrm>
            <a:off x="4097255" y="3325052"/>
            <a:ext cx="2808312" cy="9144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1,00kr.</a:t>
            </a:r>
            <a:endParaRPr lang="da-DK" sz="3200" dirty="0"/>
          </a:p>
        </p:txBody>
      </p:sp>
      <p:pic>
        <p:nvPicPr>
          <p:cNvPr id="1026" name="Picture 2" descr="http://t2.gstatic.com/images?q=tbn:ANd9GcSqEkl0qFevxPYzsGqeoxfCodgMVhXMKtpB2JLkwDGLFXpeKd-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6668" y="4725144"/>
            <a:ext cx="178117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ktangel 5"/>
          <p:cNvSpPr/>
          <p:nvPr/>
        </p:nvSpPr>
        <p:spPr>
          <a:xfrm>
            <a:off x="2375756" y="476672"/>
            <a:ext cx="3186163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Forklaring 2</a:t>
            </a:r>
            <a:endParaRPr lang="da-DK" sz="4400" dirty="0"/>
          </a:p>
        </p:txBody>
      </p:sp>
      <p:sp>
        <p:nvSpPr>
          <p:cNvPr id="8" name="Rektangel 7"/>
          <p:cNvSpPr/>
          <p:nvPr/>
        </p:nvSpPr>
        <p:spPr>
          <a:xfrm>
            <a:off x="251520" y="1775342"/>
            <a:ext cx="3528392" cy="9144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Lad os gøre det lidt let</a:t>
            </a:r>
            <a:endParaRPr lang="da-DK" sz="2800" dirty="0"/>
          </a:p>
        </p:txBody>
      </p:sp>
      <p:sp>
        <p:nvSpPr>
          <p:cNvPr id="9" name="Rektangel 8"/>
          <p:cNvSpPr/>
          <p:nvPr/>
        </p:nvSpPr>
        <p:spPr>
          <a:xfrm>
            <a:off x="971600" y="3354288"/>
            <a:ext cx="2808312" cy="9144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100%</a:t>
            </a:r>
            <a:endParaRPr lang="da-DK" sz="3200" dirty="0"/>
          </a:p>
        </p:txBody>
      </p:sp>
      <p:sp>
        <p:nvSpPr>
          <p:cNvPr id="10" name="Lig med 9"/>
          <p:cNvSpPr/>
          <p:nvPr/>
        </p:nvSpPr>
        <p:spPr>
          <a:xfrm>
            <a:off x="3487402" y="3449103"/>
            <a:ext cx="921862" cy="724770"/>
          </a:xfrm>
          <a:prstGeom prst="mathEqual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3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919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251520" y="1977506"/>
            <a:ext cx="2808312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1,00 </a:t>
            </a:r>
            <a:r>
              <a:rPr lang="da-DK" dirty="0" err="1" smtClean="0"/>
              <a:t>kr</a:t>
            </a:r>
            <a:endParaRPr lang="da-DK" dirty="0"/>
          </a:p>
        </p:txBody>
      </p:sp>
      <p:pic>
        <p:nvPicPr>
          <p:cNvPr id="1026" name="Picture 2" descr="http://t2.gstatic.com/images?q=tbn:ANd9GcSqEkl0qFevxPYzsGqeoxfCodgMVhXMKtpB2JLkwDGLFXpeKd-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7" y="145298"/>
            <a:ext cx="1440160" cy="1470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ktangel 8"/>
          <p:cNvSpPr/>
          <p:nvPr/>
        </p:nvSpPr>
        <p:spPr>
          <a:xfrm>
            <a:off x="1993239" y="692696"/>
            <a:ext cx="2808312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Lad os lægge 20% til</a:t>
            </a:r>
            <a:endParaRPr lang="da-DK" dirty="0"/>
          </a:p>
        </p:txBody>
      </p:sp>
      <p:sp>
        <p:nvSpPr>
          <p:cNvPr id="10" name="Rektangel 9"/>
          <p:cNvSpPr/>
          <p:nvPr/>
        </p:nvSpPr>
        <p:spPr>
          <a:xfrm>
            <a:off x="3248503" y="1977506"/>
            <a:ext cx="2808312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0,20kr</a:t>
            </a:r>
            <a:endParaRPr lang="da-DK" dirty="0"/>
          </a:p>
        </p:txBody>
      </p:sp>
      <p:sp>
        <p:nvSpPr>
          <p:cNvPr id="11" name="Rektangel 10"/>
          <p:cNvSpPr/>
          <p:nvPr/>
        </p:nvSpPr>
        <p:spPr>
          <a:xfrm>
            <a:off x="3248503" y="4679602"/>
            <a:ext cx="2808312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1,20</a:t>
            </a:r>
            <a:endParaRPr lang="da-DK" dirty="0"/>
          </a:p>
        </p:txBody>
      </p:sp>
      <p:sp>
        <p:nvSpPr>
          <p:cNvPr id="12" name="Rektangel 11"/>
          <p:cNvSpPr/>
          <p:nvPr/>
        </p:nvSpPr>
        <p:spPr>
          <a:xfrm>
            <a:off x="2195736" y="3217168"/>
            <a:ext cx="2808312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Har vi 200 kroner har vi altså 200 gange så meget</a:t>
            </a:r>
            <a:endParaRPr lang="da-DK" dirty="0"/>
          </a:p>
        </p:txBody>
      </p:sp>
      <p:sp>
        <p:nvSpPr>
          <p:cNvPr id="13" name="Rektangel 12"/>
          <p:cNvSpPr/>
          <p:nvPr/>
        </p:nvSpPr>
        <p:spPr>
          <a:xfrm>
            <a:off x="282855" y="4679602"/>
            <a:ext cx="2808312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200kr</a:t>
            </a:r>
            <a:endParaRPr lang="da-DK" dirty="0"/>
          </a:p>
        </p:txBody>
      </p:sp>
      <p:sp>
        <p:nvSpPr>
          <p:cNvPr id="14" name="Rektangel 13"/>
          <p:cNvSpPr/>
          <p:nvPr/>
        </p:nvSpPr>
        <p:spPr>
          <a:xfrm>
            <a:off x="6240791" y="4728144"/>
            <a:ext cx="2808312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240kr</a:t>
            </a:r>
            <a:endParaRPr lang="da-DK" dirty="0"/>
          </a:p>
        </p:txBody>
      </p:sp>
      <p:sp>
        <p:nvSpPr>
          <p:cNvPr id="15" name="Rektangel 14"/>
          <p:cNvSpPr/>
          <p:nvPr/>
        </p:nvSpPr>
        <p:spPr>
          <a:xfrm>
            <a:off x="6241860" y="1977506"/>
            <a:ext cx="2808312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1,20kr</a:t>
            </a:r>
            <a:endParaRPr lang="da-DK" dirty="0"/>
          </a:p>
        </p:txBody>
      </p:sp>
      <p:sp>
        <p:nvSpPr>
          <p:cNvPr id="16" name="Multiplicer 15"/>
          <p:cNvSpPr/>
          <p:nvPr/>
        </p:nvSpPr>
        <p:spPr>
          <a:xfrm>
            <a:off x="2699792" y="4728144"/>
            <a:ext cx="864229" cy="727720"/>
          </a:xfrm>
          <a:prstGeom prst="mathMultiply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Plus 1"/>
          <p:cNvSpPr/>
          <p:nvPr/>
        </p:nvSpPr>
        <p:spPr>
          <a:xfrm>
            <a:off x="2723319" y="1977506"/>
            <a:ext cx="817174" cy="795536"/>
          </a:xfrm>
          <a:prstGeom prst="mathPl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Lig med 2"/>
          <p:cNvSpPr/>
          <p:nvPr/>
        </p:nvSpPr>
        <p:spPr>
          <a:xfrm>
            <a:off x="5796136" y="2072321"/>
            <a:ext cx="752070" cy="724770"/>
          </a:xfrm>
          <a:prstGeom prst="mathEqual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18" name="Lig med 17"/>
          <p:cNvSpPr/>
          <p:nvPr/>
        </p:nvSpPr>
        <p:spPr>
          <a:xfrm>
            <a:off x="5816889" y="4774417"/>
            <a:ext cx="752070" cy="724770"/>
          </a:xfrm>
          <a:prstGeom prst="mathEqual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21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" grpId="0" animBg="1"/>
      <p:bldP spid="3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251520" y="1977506"/>
            <a:ext cx="2808312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/>
              <a:t>1,00kr</a:t>
            </a:r>
            <a:endParaRPr lang="da-DK" sz="2400" dirty="0"/>
          </a:p>
        </p:txBody>
      </p:sp>
      <p:pic>
        <p:nvPicPr>
          <p:cNvPr id="1026" name="Picture 2" descr="http://t2.gstatic.com/images?q=tbn:ANd9GcSqEkl0qFevxPYzsGqeoxfCodgMVhXMKtpB2JLkwDGLFXpeKd-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7" y="145298"/>
            <a:ext cx="1440160" cy="1470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ktangel 8"/>
          <p:cNvSpPr/>
          <p:nvPr/>
        </p:nvSpPr>
        <p:spPr>
          <a:xfrm>
            <a:off x="1993238" y="692696"/>
            <a:ext cx="3298841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/>
              <a:t>Lad os trække 15% fra</a:t>
            </a:r>
            <a:endParaRPr lang="da-DK" sz="2400" dirty="0"/>
          </a:p>
        </p:txBody>
      </p:sp>
      <p:sp>
        <p:nvSpPr>
          <p:cNvPr id="10" name="Rektangel 9"/>
          <p:cNvSpPr/>
          <p:nvPr/>
        </p:nvSpPr>
        <p:spPr>
          <a:xfrm>
            <a:off x="3248503" y="1977506"/>
            <a:ext cx="2808312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/>
              <a:t>0,15kr</a:t>
            </a:r>
            <a:endParaRPr lang="da-DK" sz="2400" dirty="0"/>
          </a:p>
        </p:txBody>
      </p:sp>
      <p:sp>
        <p:nvSpPr>
          <p:cNvPr id="11" name="Rektangel 10"/>
          <p:cNvSpPr/>
          <p:nvPr/>
        </p:nvSpPr>
        <p:spPr>
          <a:xfrm>
            <a:off x="3248503" y="4679602"/>
            <a:ext cx="2808312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/>
              <a:t>0,85</a:t>
            </a:r>
            <a:endParaRPr lang="da-DK" sz="2400" dirty="0"/>
          </a:p>
        </p:txBody>
      </p:sp>
      <p:sp>
        <p:nvSpPr>
          <p:cNvPr id="12" name="Rektangel 11"/>
          <p:cNvSpPr/>
          <p:nvPr/>
        </p:nvSpPr>
        <p:spPr>
          <a:xfrm>
            <a:off x="2195735" y="3217168"/>
            <a:ext cx="3096343" cy="11479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/>
              <a:t>Har vi f.eks. 500 kroner, skal vi altså gøre det 500 gange</a:t>
            </a:r>
            <a:endParaRPr lang="da-DK" sz="2400" dirty="0"/>
          </a:p>
        </p:txBody>
      </p:sp>
      <p:sp>
        <p:nvSpPr>
          <p:cNvPr id="13" name="Rektangel 12"/>
          <p:cNvSpPr/>
          <p:nvPr/>
        </p:nvSpPr>
        <p:spPr>
          <a:xfrm>
            <a:off x="282855" y="4679602"/>
            <a:ext cx="2808312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/>
              <a:t>500kr</a:t>
            </a:r>
            <a:endParaRPr lang="da-DK" sz="2400" dirty="0"/>
          </a:p>
        </p:txBody>
      </p:sp>
      <p:sp>
        <p:nvSpPr>
          <p:cNvPr id="14" name="Rektangel 13"/>
          <p:cNvSpPr/>
          <p:nvPr/>
        </p:nvSpPr>
        <p:spPr>
          <a:xfrm>
            <a:off x="6241860" y="4679602"/>
            <a:ext cx="2808312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/>
              <a:t>425kr</a:t>
            </a:r>
            <a:endParaRPr lang="da-DK" sz="2400" dirty="0"/>
          </a:p>
        </p:txBody>
      </p:sp>
      <p:sp>
        <p:nvSpPr>
          <p:cNvPr id="15" name="Rektangel 14"/>
          <p:cNvSpPr/>
          <p:nvPr/>
        </p:nvSpPr>
        <p:spPr>
          <a:xfrm>
            <a:off x="6241860" y="1977506"/>
            <a:ext cx="2808312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/>
              <a:t>0,85kr</a:t>
            </a:r>
            <a:endParaRPr lang="da-DK" sz="2400" dirty="0"/>
          </a:p>
        </p:txBody>
      </p:sp>
      <p:sp>
        <p:nvSpPr>
          <p:cNvPr id="16" name="Multiplicer 15"/>
          <p:cNvSpPr/>
          <p:nvPr/>
        </p:nvSpPr>
        <p:spPr>
          <a:xfrm>
            <a:off x="2699792" y="4728144"/>
            <a:ext cx="864229" cy="727720"/>
          </a:xfrm>
          <a:prstGeom prst="mathMultiply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/>
          </a:p>
        </p:txBody>
      </p:sp>
      <p:sp>
        <p:nvSpPr>
          <p:cNvPr id="18" name="Lig med 17"/>
          <p:cNvSpPr/>
          <p:nvPr/>
        </p:nvSpPr>
        <p:spPr>
          <a:xfrm>
            <a:off x="5796136" y="2072321"/>
            <a:ext cx="752070" cy="724770"/>
          </a:xfrm>
          <a:prstGeom prst="mathEqual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schemeClr val="tx1"/>
              </a:solidFill>
            </a:endParaRPr>
          </a:p>
        </p:txBody>
      </p:sp>
      <p:sp>
        <p:nvSpPr>
          <p:cNvPr id="19" name="Lig med 18"/>
          <p:cNvSpPr/>
          <p:nvPr/>
        </p:nvSpPr>
        <p:spPr>
          <a:xfrm>
            <a:off x="5836154" y="4719638"/>
            <a:ext cx="752070" cy="724770"/>
          </a:xfrm>
          <a:prstGeom prst="mathEqual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schemeClr val="tx1"/>
              </a:solidFill>
            </a:endParaRPr>
          </a:p>
        </p:txBody>
      </p:sp>
      <p:sp>
        <p:nvSpPr>
          <p:cNvPr id="20" name="Minus 19"/>
          <p:cNvSpPr/>
          <p:nvPr/>
        </p:nvSpPr>
        <p:spPr>
          <a:xfrm>
            <a:off x="2771800" y="2060848"/>
            <a:ext cx="698376" cy="770384"/>
          </a:xfrm>
          <a:prstGeom prst="mathMin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089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SqEkl0qFevxPYzsGqeoxfCodgMVhXMKtpB2JLkwDGLFXpeKd-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7" y="145298"/>
            <a:ext cx="1440160" cy="1470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ktangel 8"/>
          <p:cNvSpPr/>
          <p:nvPr/>
        </p:nvSpPr>
        <p:spPr>
          <a:xfrm>
            <a:off x="1367031" y="1977506"/>
            <a:ext cx="2808312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30 % af 1 krone</a:t>
            </a:r>
            <a:endParaRPr lang="da-DK" sz="3200" dirty="0"/>
          </a:p>
        </p:txBody>
      </p:sp>
      <p:sp>
        <p:nvSpPr>
          <p:cNvPr id="10" name="Rektangel 9"/>
          <p:cNvSpPr/>
          <p:nvPr/>
        </p:nvSpPr>
        <p:spPr>
          <a:xfrm>
            <a:off x="4560595" y="1977506"/>
            <a:ext cx="2808312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0,30 kr.</a:t>
            </a:r>
            <a:endParaRPr lang="da-DK" sz="3200" dirty="0"/>
          </a:p>
        </p:txBody>
      </p:sp>
      <p:sp>
        <p:nvSpPr>
          <p:cNvPr id="11" name="Rektangel 10"/>
          <p:cNvSpPr/>
          <p:nvPr/>
        </p:nvSpPr>
        <p:spPr>
          <a:xfrm>
            <a:off x="3248503" y="4679602"/>
            <a:ext cx="2808312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0,30</a:t>
            </a:r>
            <a:endParaRPr lang="da-DK" sz="3200" dirty="0"/>
          </a:p>
        </p:txBody>
      </p:sp>
      <p:sp>
        <p:nvSpPr>
          <p:cNvPr id="12" name="Rektangel 11"/>
          <p:cNvSpPr/>
          <p:nvPr/>
        </p:nvSpPr>
        <p:spPr>
          <a:xfrm>
            <a:off x="1990503" y="3150808"/>
            <a:ext cx="4741737" cy="12142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Skal vi trække 30 % fra 250, skal vi altså gøre det 250 gange</a:t>
            </a:r>
            <a:endParaRPr lang="da-DK" sz="2800" dirty="0"/>
          </a:p>
        </p:txBody>
      </p:sp>
      <p:sp>
        <p:nvSpPr>
          <p:cNvPr id="13" name="Rektangel 12"/>
          <p:cNvSpPr/>
          <p:nvPr/>
        </p:nvSpPr>
        <p:spPr>
          <a:xfrm>
            <a:off x="282855" y="4679602"/>
            <a:ext cx="2808312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250 kr.</a:t>
            </a:r>
            <a:endParaRPr lang="da-DK" sz="3200" dirty="0"/>
          </a:p>
        </p:txBody>
      </p:sp>
      <p:sp>
        <p:nvSpPr>
          <p:cNvPr id="14" name="Rektangel 13"/>
          <p:cNvSpPr/>
          <p:nvPr/>
        </p:nvSpPr>
        <p:spPr>
          <a:xfrm>
            <a:off x="6241860" y="4688552"/>
            <a:ext cx="2808312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75kr</a:t>
            </a:r>
            <a:endParaRPr lang="da-DK" sz="3200" dirty="0"/>
          </a:p>
        </p:txBody>
      </p:sp>
      <p:sp>
        <p:nvSpPr>
          <p:cNvPr id="16" name="Rektangel 15"/>
          <p:cNvSpPr/>
          <p:nvPr/>
        </p:nvSpPr>
        <p:spPr>
          <a:xfrm>
            <a:off x="2195735" y="630889"/>
            <a:ext cx="3861079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Finde % af et beløb</a:t>
            </a:r>
            <a:endParaRPr lang="da-DK" sz="3200" dirty="0"/>
          </a:p>
        </p:txBody>
      </p:sp>
      <p:sp>
        <p:nvSpPr>
          <p:cNvPr id="2" name="Multiplicer 1"/>
          <p:cNvSpPr/>
          <p:nvPr/>
        </p:nvSpPr>
        <p:spPr>
          <a:xfrm>
            <a:off x="2699792" y="4728144"/>
            <a:ext cx="864229" cy="727720"/>
          </a:xfrm>
          <a:prstGeom prst="mathMultiply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3200"/>
          </a:p>
        </p:txBody>
      </p:sp>
      <p:sp>
        <p:nvSpPr>
          <p:cNvPr id="18" name="Lig med 17"/>
          <p:cNvSpPr/>
          <p:nvPr/>
        </p:nvSpPr>
        <p:spPr>
          <a:xfrm>
            <a:off x="3968669" y="2084184"/>
            <a:ext cx="752070" cy="724770"/>
          </a:xfrm>
          <a:prstGeom prst="mathEqual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3200">
              <a:solidFill>
                <a:schemeClr val="tx1"/>
              </a:solidFill>
            </a:endParaRPr>
          </a:p>
        </p:txBody>
      </p:sp>
      <p:sp>
        <p:nvSpPr>
          <p:cNvPr id="19" name="Lig med 18"/>
          <p:cNvSpPr/>
          <p:nvPr/>
        </p:nvSpPr>
        <p:spPr>
          <a:xfrm>
            <a:off x="5836154" y="4719638"/>
            <a:ext cx="752070" cy="724770"/>
          </a:xfrm>
          <a:prstGeom prst="mathEqual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3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089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556792"/>
            <a:ext cx="7587037" cy="327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381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664" y="1052736"/>
            <a:ext cx="6400800" cy="685800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da-DK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Hvor kender vi procent fra?</a:t>
            </a:r>
            <a:endParaRPr lang="da-DK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4" name="Pladsholder til indhold 2"/>
          <p:cNvSpPr txBox="1">
            <a:spLocks/>
          </p:cNvSpPr>
          <p:nvPr/>
        </p:nvSpPr>
        <p:spPr>
          <a:xfrm>
            <a:off x="4932040" y="2134589"/>
            <a:ext cx="2592288" cy="1440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-27432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Wingdings" pitchFamily="2" charset="2"/>
              <a:buChar char="v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3200" dirty="0" smtClean="0"/>
              <a:t>Butikker</a:t>
            </a:r>
            <a:endParaRPr lang="da-DK" sz="3200" dirty="0"/>
          </a:p>
        </p:txBody>
      </p:sp>
      <p:sp>
        <p:nvSpPr>
          <p:cNvPr id="5" name="Pladsholder til indhold 2"/>
          <p:cNvSpPr txBox="1">
            <a:spLocks/>
          </p:cNvSpPr>
          <p:nvPr/>
        </p:nvSpPr>
        <p:spPr>
          <a:xfrm>
            <a:off x="1074239" y="4518004"/>
            <a:ext cx="4008445" cy="21065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-27432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Wingdings" pitchFamily="2" charset="2"/>
              <a:buChar char="v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3200" dirty="0" smtClean="0"/>
              <a:t>Befolkningstal</a:t>
            </a:r>
            <a:endParaRPr lang="da-DK" sz="3200" dirty="0"/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4955248" y="3220056"/>
            <a:ext cx="3168352" cy="1467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-27432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Wingdings" pitchFamily="2" charset="2"/>
              <a:buChar char="v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3200" dirty="0" smtClean="0"/>
              <a:t>Huspriser</a:t>
            </a:r>
          </a:p>
          <a:p>
            <a:endParaRPr lang="da-DK" sz="3200" dirty="0"/>
          </a:p>
        </p:txBody>
      </p:sp>
      <p:sp>
        <p:nvSpPr>
          <p:cNvPr id="7" name="Pladsholder til indhold 2"/>
          <p:cNvSpPr txBox="1">
            <a:spLocks/>
          </p:cNvSpPr>
          <p:nvPr/>
        </p:nvSpPr>
        <p:spPr>
          <a:xfrm>
            <a:off x="1115616" y="2127167"/>
            <a:ext cx="2424269" cy="1062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-27432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Wingdings" pitchFamily="2" charset="2"/>
              <a:buChar char="v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3200" dirty="0" smtClean="0"/>
              <a:t>Banker</a:t>
            </a:r>
            <a:endParaRPr lang="da-DK" sz="3200" dirty="0"/>
          </a:p>
        </p:txBody>
      </p:sp>
      <p:sp>
        <p:nvSpPr>
          <p:cNvPr id="8" name="Pladsholder til indhold 2"/>
          <p:cNvSpPr txBox="1">
            <a:spLocks/>
          </p:cNvSpPr>
          <p:nvPr/>
        </p:nvSpPr>
        <p:spPr>
          <a:xfrm>
            <a:off x="4950312" y="4518005"/>
            <a:ext cx="3168352" cy="133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-27432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Wingdings" pitchFamily="2" charset="2"/>
              <a:buChar char="v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3200" dirty="0" smtClean="0"/>
              <a:t>Medierne</a:t>
            </a:r>
          </a:p>
          <a:p>
            <a:endParaRPr lang="da-DK" sz="3200" dirty="0"/>
          </a:p>
        </p:txBody>
      </p:sp>
      <p:sp>
        <p:nvSpPr>
          <p:cNvPr id="10" name="Pladsholder til indhold 2"/>
          <p:cNvSpPr txBox="1">
            <a:spLocks/>
          </p:cNvSpPr>
          <p:nvPr/>
        </p:nvSpPr>
        <p:spPr>
          <a:xfrm>
            <a:off x="1115616" y="3189595"/>
            <a:ext cx="2424269" cy="1062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-27432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Wingdings" pitchFamily="2" charset="2"/>
              <a:buChar char="v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3200" dirty="0" smtClean="0"/>
              <a:t>Aktier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xmlns="" val="482605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da-DK" sz="6000" dirty="0" smtClean="0">
                <a:solidFill>
                  <a:schemeClr val="tx1"/>
                </a:solidFill>
                <a:latin typeface="Agency FB" pitchFamily="34" charset="0"/>
              </a:rPr>
              <a:t>Procent betyder ”pr. 100”</a:t>
            </a:r>
            <a:endParaRPr lang="da-DK" sz="60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569870" y="2771769"/>
            <a:ext cx="7162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/>
              <a:t>F.eks. 1 amerikansk cent er en 1/100 af en dollar</a:t>
            </a:r>
            <a:endParaRPr lang="da-DK" sz="2800" dirty="0"/>
          </a:p>
        </p:txBody>
      </p:sp>
      <p:sp>
        <p:nvSpPr>
          <p:cNvPr id="6" name="Tekstboks 5"/>
          <p:cNvSpPr txBox="1"/>
          <p:nvPr/>
        </p:nvSpPr>
        <p:spPr>
          <a:xfrm>
            <a:off x="569870" y="3294989"/>
            <a:ext cx="514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/>
              <a:t>På fransk betyder ”cent” også 100</a:t>
            </a:r>
            <a:endParaRPr lang="da-DK" sz="2800" dirty="0"/>
          </a:p>
        </p:txBody>
      </p:sp>
      <p:sp>
        <p:nvSpPr>
          <p:cNvPr id="7" name="Tekstboks 6"/>
          <p:cNvSpPr txBox="1"/>
          <p:nvPr/>
        </p:nvSpPr>
        <p:spPr>
          <a:xfrm>
            <a:off x="569870" y="3817258"/>
            <a:ext cx="7355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/>
              <a:t>Det engelske ord  ”</a:t>
            </a:r>
            <a:r>
              <a:rPr lang="da-DK" sz="2800" i="1" dirty="0" smtClean="0"/>
              <a:t>Cent</a:t>
            </a:r>
            <a:r>
              <a:rPr lang="da-DK" sz="2800" dirty="0" smtClean="0"/>
              <a:t>ury”  betyder århundrede</a:t>
            </a:r>
            <a:endParaRPr lang="da-DK" sz="2800" dirty="0"/>
          </a:p>
        </p:txBody>
      </p:sp>
      <p:sp>
        <p:nvSpPr>
          <p:cNvPr id="8" name="Tekstboks 7"/>
          <p:cNvSpPr txBox="1"/>
          <p:nvPr/>
        </p:nvSpPr>
        <p:spPr>
          <a:xfrm>
            <a:off x="569870" y="4338990"/>
            <a:ext cx="6746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Matematisk betyder det ”at dele i hundrede”</a:t>
            </a:r>
            <a:endParaRPr lang="da-DK" sz="2800" dirty="0"/>
          </a:p>
        </p:txBody>
      </p:sp>
      <p:sp>
        <p:nvSpPr>
          <p:cNvPr id="9" name="Tekstboks 8"/>
          <p:cNvSpPr txBox="1"/>
          <p:nvPr/>
        </p:nvSpPr>
        <p:spPr>
          <a:xfrm>
            <a:off x="583546" y="5643080"/>
            <a:ext cx="6746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Dette kan vises på følgende måde:</a:t>
            </a:r>
            <a:endParaRPr lang="da-DK" sz="2800" dirty="0"/>
          </a:p>
        </p:txBody>
      </p:sp>
      <p:sp>
        <p:nvSpPr>
          <p:cNvPr id="10" name="Rektangel 9"/>
          <p:cNvSpPr/>
          <p:nvPr/>
        </p:nvSpPr>
        <p:spPr>
          <a:xfrm>
            <a:off x="2532809" y="476672"/>
            <a:ext cx="3186163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Forklaring 1</a:t>
            </a:r>
            <a:endParaRPr lang="da-DK" sz="4400" dirty="0"/>
          </a:p>
        </p:txBody>
      </p:sp>
      <p:sp>
        <p:nvSpPr>
          <p:cNvPr id="11" name="Rektangel 10"/>
          <p:cNvSpPr/>
          <p:nvPr/>
        </p:nvSpPr>
        <p:spPr>
          <a:xfrm>
            <a:off x="583546" y="4864472"/>
            <a:ext cx="6840760" cy="43705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800" dirty="0" smtClean="0"/>
              <a:t>1 % er altså det samme som 1/100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xmlns="" val="329560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>
                <a:solidFill>
                  <a:schemeClr val="tx1"/>
                </a:solidFill>
                <a:latin typeface="Agency FB" pitchFamily="34" charset="0"/>
              </a:rPr>
              <a:t>100</a:t>
            </a:r>
            <a:endParaRPr lang="da-DK" sz="9600" dirty="0">
              <a:solidFill>
                <a:schemeClr val="tx1"/>
              </a:solidFill>
              <a:latin typeface="Agency FB" pitchFamily="34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663685" y="2187426"/>
            <a:ext cx="5807812" cy="404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boks 2"/>
          <p:cNvSpPr txBox="1"/>
          <p:nvPr/>
        </p:nvSpPr>
        <p:spPr>
          <a:xfrm>
            <a:off x="6793088" y="2437511"/>
            <a:ext cx="2100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dirty="0" smtClean="0"/>
              <a:t>3 % af 100</a:t>
            </a:r>
            <a:endParaRPr lang="da-DK" sz="3600" dirty="0"/>
          </a:p>
        </p:txBody>
      </p:sp>
      <p:sp>
        <p:nvSpPr>
          <p:cNvPr id="4" name="Ellipse 3"/>
          <p:cNvSpPr/>
          <p:nvPr/>
        </p:nvSpPr>
        <p:spPr>
          <a:xfrm>
            <a:off x="1785743" y="2245695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302332" y="2243334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822499" y="2243334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7001659" y="3180395"/>
            <a:ext cx="1592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dirty="0"/>
              <a:t>Er altså</a:t>
            </a:r>
          </a:p>
        </p:txBody>
      </p:sp>
      <p:sp>
        <p:nvSpPr>
          <p:cNvPr id="17" name="Tekstboks 16"/>
          <p:cNvSpPr txBox="1"/>
          <p:nvPr/>
        </p:nvSpPr>
        <p:spPr>
          <a:xfrm>
            <a:off x="7182541" y="5102907"/>
            <a:ext cx="1100417" cy="1081980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a-DK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8" name="Tekstboks 17"/>
          <p:cNvSpPr txBox="1"/>
          <p:nvPr/>
        </p:nvSpPr>
        <p:spPr>
          <a:xfrm>
            <a:off x="7003441" y="3861048"/>
            <a:ext cx="1279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dirty="0" smtClean="0"/>
              <a:t>1+1+1</a:t>
            </a:r>
            <a:endParaRPr lang="da-DK" sz="3600" dirty="0"/>
          </a:p>
        </p:txBody>
      </p:sp>
      <p:sp>
        <p:nvSpPr>
          <p:cNvPr id="19" name="Tekstboks 18"/>
          <p:cNvSpPr txBox="1"/>
          <p:nvPr/>
        </p:nvSpPr>
        <p:spPr>
          <a:xfrm>
            <a:off x="7436053" y="4320022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xmlns="" val="3655833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 animBg="1"/>
      <p:bldP spid="8" grpId="0" animBg="1"/>
      <p:bldP spid="9" grpId="0"/>
      <p:bldP spid="17" grpId="0" animBg="1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a-DK" sz="96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200</a:t>
            </a:r>
            <a:endParaRPr lang="da-DK" sz="96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gency FB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8457" y="2103002"/>
            <a:ext cx="5747195" cy="4350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boks 2"/>
          <p:cNvSpPr txBox="1"/>
          <p:nvPr/>
        </p:nvSpPr>
        <p:spPr>
          <a:xfrm>
            <a:off x="6363705" y="2374541"/>
            <a:ext cx="2345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dirty="0"/>
              <a:t>5 % af 200</a:t>
            </a:r>
          </a:p>
        </p:txBody>
      </p:sp>
      <p:sp>
        <p:nvSpPr>
          <p:cNvPr id="5" name="Tekstboks 4"/>
          <p:cNvSpPr txBox="1"/>
          <p:nvPr/>
        </p:nvSpPr>
        <p:spPr>
          <a:xfrm>
            <a:off x="6594344" y="3082427"/>
            <a:ext cx="1883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dirty="0"/>
              <a:t>Er altså:</a:t>
            </a:r>
          </a:p>
        </p:txBody>
      </p:sp>
      <p:sp>
        <p:nvSpPr>
          <p:cNvPr id="11" name="Tekstboks 10"/>
          <p:cNvSpPr txBox="1"/>
          <p:nvPr/>
        </p:nvSpPr>
        <p:spPr>
          <a:xfrm>
            <a:off x="6954277" y="4149080"/>
            <a:ext cx="7104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0" dirty="0"/>
              <a:t>=</a:t>
            </a:r>
          </a:p>
        </p:txBody>
      </p:sp>
      <p:sp>
        <p:nvSpPr>
          <p:cNvPr id="17" name="Ellipse 16"/>
          <p:cNvSpPr/>
          <p:nvPr/>
        </p:nvSpPr>
        <p:spPr>
          <a:xfrm>
            <a:off x="1276790" y="2181307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1809281" y="2181307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2308370" y="2184933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755858" y="2181307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3336522" y="2184933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22" name="Tekstboks 21"/>
          <p:cNvSpPr txBox="1"/>
          <p:nvPr/>
        </p:nvSpPr>
        <p:spPr>
          <a:xfrm>
            <a:off x="6363704" y="3898556"/>
            <a:ext cx="27815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dirty="0" smtClean="0"/>
              <a:t>2+2+2+2+2</a:t>
            </a:r>
            <a:endParaRPr lang="da-DK" sz="4400" dirty="0"/>
          </a:p>
        </p:txBody>
      </p:sp>
      <p:sp>
        <p:nvSpPr>
          <p:cNvPr id="23" name="Tekstboks 22"/>
          <p:cNvSpPr txBox="1"/>
          <p:nvPr/>
        </p:nvSpPr>
        <p:spPr>
          <a:xfrm>
            <a:off x="6665116" y="5328891"/>
            <a:ext cx="1288772" cy="9088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a-DK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10</a:t>
            </a:r>
            <a:endParaRPr lang="da-DK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233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1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>
                <a:solidFill>
                  <a:schemeClr val="tx1"/>
                </a:solidFill>
                <a:latin typeface="Agency FB" pitchFamily="34" charset="0"/>
              </a:rPr>
              <a:t>500</a:t>
            </a:r>
            <a:endParaRPr lang="da-DK" sz="9600" dirty="0">
              <a:solidFill>
                <a:schemeClr val="tx1"/>
              </a:solidFill>
              <a:latin typeface="Agency FB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174045" y="2060848"/>
            <a:ext cx="6144683" cy="4483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boks 2"/>
          <p:cNvSpPr txBox="1"/>
          <p:nvPr/>
        </p:nvSpPr>
        <p:spPr>
          <a:xfrm>
            <a:off x="6972549" y="2181307"/>
            <a:ext cx="1820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/>
              <a:t>7 % af 500?</a:t>
            </a:r>
          </a:p>
        </p:txBody>
      </p:sp>
      <p:sp>
        <p:nvSpPr>
          <p:cNvPr id="5" name="Ellipse 4"/>
          <p:cNvSpPr/>
          <p:nvPr/>
        </p:nvSpPr>
        <p:spPr>
          <a:xfrm>
            <a:off x="1276790" y="2181307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809281" y="2181307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379231" y="2180685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917452" y="2152976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450822" y="2170457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6909455" y="2852936"/>
            <a:ext cx="1883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dirty="0"/>
              <a:t>Er altså:</a:t>
            </a:r>
          </a:p>
        </p:txBody>
      </p:sp>
      <p:sp>
        <p:nvSpPr>
          <p:cNvPr id="12" name="Tekstboks 11"/>
          <p:cNvSpPr txBox="1"/>
          <p:nvPr/>
        </p:nvSpPr>
        <p:spPr>
          <a:xfrm>
            <a:off x="7082735" y="4149080"/>
            <a:ext cx="7104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0" dirty="0"/>
              <a:t>=</a:t>
            </a:r>
          </a:p>
        </p:txBody>
      </p:sp>
      <p:sp>
        <p:nvSpPr>
          <p:cNvPr id="13" name="Tekstboks 12"/>
          <p:cNvSpPr txBox="1"/>
          <p:nvPr/>
        </p:nvSpPr>
        <p:spPr>
          <a:xfrm>
            <a:off x="6599518" y="3887470"/>
            <a:ext cx="2502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/>
              <a:t>5+5+5+5+5+5+5</a:t>
            </a:r>
            <a:endParaRPr lang="da-DK" sz="2800" dirty="0"/>
          </a:p>
        </p:txBody>
      </p:sp>
      <p:sp>
        <p:nvSpPr>
          <p:cNvPr id="14" name="Tekstboks 13"/>
          <p:cNvSpPr txBox="1"/>
          <p:nvPr/>
        </p:nvSpPr>
        <p:spPr>
          <a:xfrm>
            <a:off x="6793574" y="5328891"/>
            <a:ext cx="1288772" cy="9088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a-DK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35</a:t>
            </a:r>
            <a:endParaRPr lang="da-DK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067944" y="2152976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572000" y="2152976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268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>
                <a:latin typeface="Agency FB" pitchFamily="34" charset="0"/>
              </a:rPr>
              <a:t>700</a:t>
            </a:r>
            <a:endParaRPr lang="da-DK" sz="9600" dirty="0">
              <a:latin typeface="Agency FB" pitchFamily="34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140452" y="2181307"/>
            <a:ext cx="5807812" cy="4266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llipse 4"/>
          <p:cNvSpPr/>
          <p:nvPr/>
        </p:nvSpPr>
        <p:spPr>
          <a:xfrm>
            <a:off x="1276790" y="2181307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809281" y="2181307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308370" y="2184933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755858" y="2181307"/>
            <a:ext cx="228600" cy="228600"/>
          </a:xfrm>
          <a:prstGeom prst="ellipse">
            <a:avLst/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6363705" y="2374541"/>
            <a:ext cx="23310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dirty="0"/>
              <a:t>4</a:t>
            </a:r>
            <a:r>
              <a:rPr lang="da-DK" sz="4000" dirty="0" smtClean="0"/>
              <a:t> </a:t>
            </a:r>
            <a:r>
              <a:rPr lang="da-DK" sz="4000" dirty="0"/>
              <a:t>% af </a:t>
            </a:r>
            <a:r>
              <a:rPr lang="da-DK" sz="4000" dirty="0" smtClean="0"/>
              <a:t>700</a:t>
            </a:r>
            <a:endParaRPr lang="da-DK" sz="4000" dirty="0"/>
          </a:p>
        </p:txBody>
      </p:sp>
      <p:sp>
        <p:nvSpPr>
          <p:cNvPr id="11" name="Tekstboks 10"/>
          <p:cNvSpPr txBox="1"/>
          <p:nvPr/>
        </p:nvSpPr>
        <p:spPr>
          <a:xfrm>
            <a:off x="6594344" y="3082427"/>
            <a:ext cx="1883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dirty="0"/>
              <a:t>Er altså:</a:t>
            </a:r>
          </a:p>
        </p:txBody>
      </p:sp>
      <p:sp>
        <p:nvSpPr>
          <p:cNvPr id="12" name="Tekstboks 11"/>
          <p:cNvSpPr txBox="1"/>
          <p:nvPr/>
        </p:nvSpPr>
        <p:spPr>
          <a:xfrm>
            <a:off x="6954277" y="4149080"/>
            <a:ext cx="7104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0" dirty="0"/>
              <a:t>=</a:t>
            </a:r>
          </a:p>
        </p:txBody>
      </p:sp>
      <p:sp>
        <p:nvSpPr>
          <p:cNvPr id="13" name="Tekstboks 12"/>
          <p:cNvSpPr txBox="1"/>
          <p:nvPr/>
        </p:nvSpPr>
        <p:spPr>
          <a:xfrm>
            <a:off x="6363704" y="3898556"/>
            <a:ext cx="20185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dirty="0" smtClean="0"/>
              <a:t>7+7+7+7</a:t>
            </a:r>
            <a:endParaRPr lang="da-DK" sz="4400" dirty="0"/>
          </a:p>
        </p:txBody>
      </p:sp>
      <p:sp>
        <p:nvSpPr>
          <p:cNvPr id="14" name="Tekstboks 13"/>
          <p:cNvSpPr txBox="1"/>
          <p:nvPr/>
        </p:nvSpPr>
        <p:spPr>
          <a:xfrm>
            <a:off x="6665116" y="5328891"/>
            <a:ext cx="1288772" cy="9088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a-DK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28</a:t>
            </a:r>
            <a:endParaRPr lang="da-DK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85105"/>
      </p:ext>
    </p:extLst>
  </p:cSld>
  <p:clrMapOvr>
    <a:masterClrMapping/>
  </p:clrMapOvr>
  <p:transition spd="slow"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8680"/>
          </a:xfrm>
        </p:spPr>
        <p:txBody>
          <a:bodyPr/>
          <a:lstStyle/>
          <a:p>
            <a:pPr algn="ctr"/>
            <a:r>
              <a:rPr lang="da-DK" dirty="0" smtClean="0"/>
              <a:t>Ha´ lommeregneren parat!</a:t>
            </a:r>
            <a:endParaRPr lang="da-DK" dirty="0"/>
          </a:p>
        </p:txBody>
      </p:sp>
      <p:sp>
        <p:nvSpPr>
          <p:cNvPr id="4" name="AutoShape 2" descr="data:image/jpg;base64,/9j/4AAQSkZJRgABAQAAAQABAAD/2wCEAAkGBhIREBQUEhQVFBQVFxUUFBQWFhQYEhUUFhQVFhgUFxUXHSYeFxkjGRgUHy8gIycpLC0sFR4xNTAqNSYrLCkBCQoKDgwOGg8PFywdHBwsLDUxNSkpKSksNTUxLDUvNSkwKTUxNS8tLi01KTUpNSkwNSkpKS8pLDUsLSksKzYpKf/AABEIALcAqAMBIgACEQEDEQH/xAAcAAABBQEBAQAAAAAAAAAAAAAAAwQFBgcCAQj/xABGEAACAQIEAQcIBgcGBwAAAAABAgADEQQFEiExBkFRYXGRoRMiMlKBscHRBxQVI0KSM3KissLh8CRDYnOCgxYXJTREo9L/xAAZAQEBAAMBAAAAAAAAAAAAAAAAAQIDBQT/xAAeEQEBAAICAgMAAAAAAAAAAAAAAQIRAwQxQSFRUv/aAAwDAQACEQMRAD8A3GEIQCEIQCEIQCEIQCEIQCEIQCEIQCEIQCEIQCEIQCEIQCEIQCIPigDbn6IjWxe9hzSt1cxJxjjmUKO8XgWr6xPPrEjFxM9+swJRcRFQZDDFR5gMVqJX2iA+hCEAhCEAhCEAhCEAhCEAhCEAhCEAjPH4wp6IuduPDePJGZwrCzDhwb4H+umAyq4iVE47Vi6hHSF7hJvMcVoRm6ASO0CUbLq51EniTc9pgXini539akHSxe0V+tQJb61HWUYq9dR039xleOLkvyRBqVy3Mi/tNsB3XgWfMMzp0FBqNYE2HWZHtnoZz5NgVFh7eJiHLLk22LpqaZAqUySoJsGBtdb8x2FjPnvEZ5jKGLxC06rJaoylDZgCh0nY3twPCB9C5jypWgmpyOoc5PQJI5XnNOvSFRWAB4gkXB5xPm37YrudVSqzN1nYdg4CLpmNT1z4SbXT6X8uvrDvE98svSO8T5rXManrHw+U6+0H9Y9w+UbNPpPyg6R3w1jpE+bRmD+t4D5T37Rf1vAfKNmn0lrHTDUJ83jMqnreA+U9+0qnreA+UbNPo+89nzjSzitTIdKjKwOxBta2/Dun0DkmKarhqNR/TenTdv1mQE++VD2EIQCM80rBaZB59vZHkq2dZiDVZCbaTbwgJ5PSNbFaiPMpgnqLNsB3au6V/lRyTbDOalIFqJ323NPqP+HoPfJvKcz8g7H0la2oDjccCO+WFc+oEX1gdRBB7oGUU8b1xT69J3lJhcPXcGhSKG/nOPNDf6PjtI2nyeHSYDbDu9V1SmCzMbAf1wE0/JcsXC0ApIv6TvwBbn9nMJTcnpNhWZqYXUwA1MLkDoHbt3R9iMXUfeoxPVwA9nCBK5vywSkDoGq25J2XbftM+bVc1ajOTYuz1CetmLH3zTuWeN0UKpHqN4jT8ZmmXgA79ElWHSYFh+PwEWGAb1/2RFabr0iLo46ZiyNvs9/WH5f5zr6g/rD8v848Vh07TsEeyAx+ov6y/lPzh9SqesvcfnJAeE9H9eyBFYum9NCx0m1rAA3JJCgcekxulaqKgSpTCXUsLMG2BA5uG5j7NMQoeirlQpcsSxAFqa3G559RXujZ6wqVncWKjTTVgbg7am34EXYd0oUqAkBRxJsO0kAT6ZwtEIiqOCqFHsAHwnzryfw3lMbhU43q0r9gcMfAT6PljGiEISoJCZ/yXp4oXuUqAWDjn6mH4h4ybhAyvG5ficE33ounNUXdD7fwntjzB5irTRqlMMCCAQdiDuCOgiUnlHyUSj99Q81bjXT/AAi/Bl6Bfm64HSIDFVoxlgq3TJBWgJvTkfj62kSSqtGmEwwq4imp4FrkdIXzreAgVTl5lZpZTUrVP0lZ6VOkvOqlwxYj1iqnsHbMsp6ugzfvpPxij6rTZFqBqj1CjC4IRNINu15XaKYJvSwVH2ah8ZBlKuZ2Kp6Jr9PLctbjgkHY9T5xX/hzK2/8UjsqVB8YVjorToV5sP8AwdlZ/uKg7KtScPyBys81Zf8Ac28RAyMYidDEnpM1Y/R3lh4PXH+5TPvSc/8AK/AHhVr/APqP8MhtlbYi/HfqO/vnorbWHcPlNOf6J8KfRxFUdtOmfcRG9f6I6NvNxTX5r0l/+4Nq/wDRqnlc2oD1db/lpsPeRPoGZT9HPIephMyeoaiVaYosFYXVtTMuzIb22B3BM1aWIIQhKCEIQCRvKH/t367DxEkpC8o6uyp03Y+zYfGBWKSx4jxIpaeF7QFKtSe5A/8Aa6fY/wC6Yxq1p3kNX+2Uu0jvUwIr6UMaBj6YYgLToaiTwBeofgqyFw2aUdvvU/MI3+kjMf8AqOIfiEekn5EU23/xStV89pFG0+ZYWAsh1CzbMTuNzfbfukVoNHMKW33iWO485d+bp6Y/o4hDwZT2MD8ZmmXY6lTRVqrqYIjKCoI9Ene/NdiT2Ce4vHUmq4fySgaWJOwDHQtwTYcDa/Obkxoaoj9cZZ6z+QqBASSpFhz9Q8Zn1Ovh/IDe1UgAkBrglwxa17E2JHYIjleNN31OwQvRQ+cRsLu29/NuNpLjuaL8zSQp5kyJpOGqXsRfSLg9It17xo9WstLUyVdBratNjewTSDp6L79G0d46rTW+jENstx5zMGY1D5t+ay298Y0s6rGlSBqsLgsSSeDObX7AJ5sephjdxh1ePHq8s5cPM+ydfPjpYJTrIbAA/eje9y1htc7AAbbmahyZZxhKOskt5MFi1ySdN9yd5nOLzatTcqtXURYA2HpGwtw6fhNPpv8Adb+r8ptx45h4dHs93PsSTKSa+tpfkWlzWbrRR+0T7xLTK9yKp/2dm9aox7gB8DLDNzwCEIQCEIQCQOf/AKRf1fiZPSvZ8fvf9I95gQ9ZpG4rF2kliF2lYzMPZ2VSVS2o8y6jYX9sDupjrx3keJtiqH+Yo77j4yDwiFo7xTGivlF9JPPHau48QIFXznH68TUbUEFWtXcsRfzQx0jutI/F4upS4qp4WJTYtcXA6bE2nePwlNtALlWVbnzbix5zttwiVHKEeooNdd3BsVILEHVaFWilgaVbeoiEgcSOYeyN1w2Hp11VaKXKMSdrgXC2G3Pv3QGHxK30Cmy9ZYEjrtecJgK5dqjBNQVUCB+sk3JG179EgXPJPDWDaLX4WY+68RwuUYV6b01VltUPnBjqLL5t73iv2hiLANh2sOFmQ/KIYQVcOi66bksSzaLGxLE2O/XA5xfI6jTVmapVAVSx865sBzRlj8Dhbqq1KiaFVdlBBFtr3vJDNc4NamyLTqhmAUAoeBYXuey8h1x5w+JLMjGxICkNpItp3IBBFr/0IgXyzJqLVqY+sE+epCmmBqIOq1wNuE07E+bSPsEy/k0/lcbTtc2LuSb34Hc7cbmaVmb2p9/gIoufJWnpwlPrBbvYmS0a5XR0UKa9CIP2RHUqCEIQCEIQCVzOj98exfdLHKxmz/fP7B4QIvGPtJPkhl6vhqhcXFZmBHSoGm373fIPMq3mmW7ktS04OkOldX5iT8YGeYnLDh670j+E+aelDup7vdGmefoSOmw8RLny+wwBo1QN7tTY9VtS/wAXfKPm9XUFHXfuECnYnFNSxLkhtJAXYXuLDnttzxvhqwfFArfSNbm97jYDcnnuTHeHxTv5RzVKqrbi2o2OrTpHaLWi+SZk71XUkFQo/CAbm/R1WhU7QzCnosGXVcc68N+e8Y5bidVWs19i5AP6oC/OPqmV4cgFqaG4vw4e0xpltCjXoqDTVRuRpOkC/P3SCRzjGhKVQqeCNwPPYjj3d8MmqEqoYk2HtNh/KRuYZPQpDzvKEalUrraxJbt3jo5P5QlqdSom17A7D2SDrOcxNMpoNialtreiAxIv7JA085xDAnUDz7+Tv07A7mP8Tl6qw8tXZrK7LsNhbSSSBe+8hvspPw4hP9SEe6WCy8j81erXZWC2CA7KAblrDcdV5a8eNTU09Yqv5mtKxyIyryZqP5RKhOlfMv5um5sb9t5bcImvG0F6GU/lGr4Sez00QCewhMkEIQgEIQgcVXsCTzAnulDx+PNyeckmW/PK+mi3S3mj28fCUTGLAa01fEVkpDbWwHYOc+wXmpUaQVQoFgAAB0ACwEpPITA6q1SqfwAKva258B+1LzAr/LijqwhPqsjeNvjMszKqF85uCqzH+vZNd5VLfB1ewd+oTGs/psUqBRc2At0jYkd15L4Z4SXKS+Nq19VoE7NVW41W0XAXjfskjk2WLpdqNUMxYXLLsLbWttI+rmz2Oqk6HSFBTUo83WADsfNs3C/4RH3JiutKmpqEJqYtZtjYsemaePLO3WTodvh4MMJeO/Nv6lSVahitBH3VrEXuwAvtfieme4ahWw4UIgcKo3DDja3AzjPswVqJCkHWaabEb3Zb8Owx9hK1lHZ0zc5qOxIrVmQeSZQH1sSVI2U2At1mOKecincMlQHhcobcLc19o2zvMmVxpYi1JzsedmCj3GMExjijr8vvf0CQW42vub+EaBmmL8o7ML6QiICQw3LkniOyR4Pd8uMUr5m9WmQ5uPKkDYcAu/DrM8r5gzoitayDbYA8+5PPLBcuQVP7lm9Z28LL8JcOTa6swB9VXbwt8ZWeRNPThaXWNR9pLfGW3kJT1Yis3QgH5mJ/hk9lXiEISoIQhAJ4WnsRrJeBC5pV8pUK8y7fMxpUy5COMVzTI6jMXp1LNzhvRMh3wOOX+7U9YcW8YExyfrpQLUudmLg9OwFvCTTY8dMpWGyzFmoGdQoG/pXPC3NJhcI/PAOVWYg4cgH8S37AfnaZ2xDMx5iT3DaX6rlxaVnH8jsRqJo1UVTc6HphgL9DAqbdt4EN9XXontTCKw3AMc1OT+Yp+DDVOw1KZ9xjdqGNX0sGx66dVD4NaRTdMnpBr6FuOBsJxVyGmSSNSk77Mw9xirZky+nhsUn+1rH7BMTPKDDj0nKf5lOon7y2gJHk1TIa5YlgBcsSQAbi1+uR78jz+GofaFIk5SzWg/o1qTdjr7rx4rX4EHsIPuMCq1eR7rTUK9yCzG446jfmjGryZxO4AQ329Ij28JeiT0Geq4jYXyjD+SoqvqoB3ACWn6PlslZ/WcL7FW/8UqjYiyN2S08iTbCKfWd28bfCIVcA4nt4yR4srSocQnIMIHUCIQgcmnODRisIDc0JwcPHcIDE4acnDR/aGmBGnCTg4ISU0CHkxAiGwA6Ii+UKeKg+yTppieeTECq4nkdhqnp0KbdqL8pF1vowwLcKIX9Qsv7pl+8kIeTEDOH+iymP0dbEU+yq5Hc14g/0b4ofo8bU7KiU3H7oPjNP0Ce6YGT1fo6zNthiaFuk0mBt7GtL9keQmhRp0yb6FsT0niTbrN5NwgIrhgIoEAnUIBCEIBCEIBCEIBCEIBCEIBCEIBCEIBCEIBCEIBCEIBCEIBCE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" name="AutoShape 4" descr="data:image/jpg;base64,/9j/4AAQSkZJRgABAQAAAQABAAD/2wCEAAkGBhIREBQUEhQVFBQVFxUUFBQWFhQYEhUUFhQVFhgUFxUXHSYeFxkjGRgUHy8gIycpLC0sFR4xNTAqNSYrLCkBCQoKDgwOGg8PFywdHBwsLDUxNSkpKSksNTUxLDUvNSkwKTUxNS8tLi01KTUpNSkwNSkpKS8pLDUsLSksKzYpKf/AABEIALcAqAMBIgACEQEDEQH/xAAcAAABBQEBAQAAAAAAAAAAAAAAAwQFBgcCAQj/xABGEAACAQIEAQcIBgcGBwAAAAABAgADEQQFEiExBkFRYXGRoRMiMlKBscHRBxQVI0KSM3KissLh8CRDYnOCgxYXJTREo9L/xAAZAQEBAAMBAAAAAAAAAAAAAAAAAQIDBQT/xAAeEQEBAAICAgMAAAAAAAAAAAAAAQIRAwQxQSFRUv/aAAwDAQACEQMRAD8A3GEIQCEIQCEIQCEIQCEIQCEIQCEIQCEIQCEIQCEIQCEIQCEIQCIPigDbn6IjWxe9hzSt1cxJxjjmUKO8XgWr6xPPrEjFxM9+swJRcRFQZDDFR5gMVqJX2iA+hCEAhCEAhCEAhCEAhCEAhCEAhCEAjPH4wp6IuduPDePJGZwrCzDhwb4H+umAyq4iVE47Vi6hHSF7hJvMcVoRm6ASO0CUbLq51EniTc9pgXini539akHSxe0V+tQJb61HWUYq9dR039xleOLkvyRBqVy3Mi/tNsB3XgWfMMzp0FBqNYE2HWZHtnoZz5NgVFh7eJiHLLk22LpqaZAqUySoJsGBtdb8x2FjPnvEZ5jKGLxC06rJaoylDZgCh0nY3twPCB9C5jypWgmpyOoc5PQJI5XnNOvSFRWAB4gkXB5xPm37YrudVSqzN1nYdg4CLpmNT1z4SbXT6X8uvrDvE98svSO8T5rXManrHw+U6+0H9Y9w+UbNPpPyg6R3w1jpE+bRmD+t4D5T37Rf1vAfKNmn0lrHTDUJ83jMqnreA+U9+0qnreA+UbNPo+89nzjSzitTIdKjKwOxBta2/Dun0DkmKarhqNR/TenTdv1mQE++VD2EIQCM80rBaZB59vZHkq2dZiDVZCbaTbwgJ5PSNbFaiPMpgnqLNsB3au6V/lRyTbDOalIFqJ323NPqP+HoPfJvKcz8g7H0la2oDjccCO+WFc+oEX1gdRBB7oGUU8b1xT69J3lJhcPXcGhSKG/nOPNDf6PjtI2nyeHSYDbDu9V1SmCzMbAf1wE0/JcsXC0ApIv6TvwBbn9nMJTcnpNhWZqYXUwA1MLkDoHbt3R9iMXUfeoxPVwA9nCBK5vywSkDoGq25J2XbftM+bVc1ajOTYuz1CetmLH3zTuWeN0UKpHqN4jT8ZmmXgA79ElWHSYFh+PwEWGAb1/2RFabr0iLo46ZiyNvs9/WH5f5zr6g/rD8v848Vh07TsEeyAx+ov6y/lPzh9SqesvcfnJAeE9H9eyBFYum9NCx0m1rAA3JJCgcekxulaqKgSpTCXUsLMG2BA5uG5j7NMQoeirlQpcsSxAFqa3G559RXujZ6wqVncWKjTTVgbg7am34EXYd0oUqAkBRxJsO0kAT6ZwtEIiqOCqFHsAHwnzryfw3lMbhU43q0r9gcMfAT6PljGiEISoJCZ/yXp4oXuUqAWDjn6mH4h4ybhAyvG5ficE33ounNUXdD7fwntjzB5irTRqlMMCCAQdiDuCOgiUnlHyUSj99Q81bjXT/AAi/Bl6Bfm64HSIDFVoxlgq3TJBWgJvTkfj62kSSqtGmEwwq4imp4FrkdIXzreAgVTl5lZpZTUrVP0lZ6VOkvOqlwxYj1iqnsHbMsp6ugzfvpPxij6rTZFqBqj1CjC4IRNINu15XaKYJvSwVH2ah8ZBlKuZ2Kp6Jr9PLctbjgkHY9T5xX/hzK2/8UjsqVB8YVjorToV5sP8AwdlZ/uKg7KtScPyBys81Zf8Ac28RAyMYidDEnpM1Y/R3lh4PXH+5TPvSc/8AK/AHhVr/APqP8MhtlbYi/HfqO/vnorbWHcPlNOf6J8KfRxFUdtOmfcRG9f6I6NvNxTX5r0l/+4Nq/wDRqnlc2oD1db/lpsPeRPoGZT9HPIephMyeoaiVaYosFYXVtTMuzIb22B3BM1aWIIQhKCEIQCRvKH/t367DxEkpC8o6uyp03Y+zYfGBWKSx4jxIpaeF7QFKtSe5A/8Aa6fY/wC6Yxq1p3kNX+2Uu0jvUwIr6UMaBj6YYgLToaiTwBeofgqyFw2aUdvvU/MI3+kjMf8AqOIfiEekn5EU23/xStV89pFG0+ZYWAsh1CzbMTuNzfbfukVoNHMKW33iWO485d+bp6Y/o4hDwZT2MD8ZmmXY6lTRVqrqYIjKCoI9Ene/NdiT2Ce4vHUmq4fySgaWJOwDHQtwTYcDa/Obkxoaoj9cZZ6z+QqBASSpFhz9Q8Zn1Ovh/IDe1UgAkBrglwxa17E2JHYIjleNN31OwQvRQ+cRsLu29/NuNpLjuaL8zSQp5kyJpOGqXsRfSLg9It17xo9WstLUyVdBratNjewTSDp6L79G0d46rTW+jENstx5zMGY1D5t+ay298Y0s6rGlSBqsLgsSSeDObX7AJ5sephjdxh1ePHq8s5cPM+ydfPjpYJTrIbAA/eje9y1htc7AAbbmahyZZxhKOskt5MFi1ySdN9yd5nOLzatTcqtXURYA2HpGwtw6fhNPpv8Adb+r8ptx45h4dHs93PsSTKSa+tpfkWlzWbrRR+0T7xLTK9yKp/2dm9aox7gB8DLDNzwCEIQCEIQCQOf/AKRf1fiZPSvZ8fvf9I95gQ9ZpG4rF2kliF2lYzMPZ2VSVS2o8y6jYX9sDupjrx3keJtiqH+Yo77j4yDwiFo7xTGivlF9JPPHau48QIFXznH68TUbUEFWtXcsRfzQx0jutI/F4upS4qp4WJTYtcXA6bE2nePwlNtALlWVbnzbix5zttwiVHKEeooNdd3BsVILEHVaFWilgaVbeoiEgcSOYeyN1w2Hp11VaKXKMSdrgXC2G3Pv3QGHxK30Cmy9ZYEjrtecJgK5dqjBNQVUCB+sk3JG179EgXPJPDWDaLX4WY+68RwuUYV6b01VltUPnBjqLL5t73iv2hiLANh2sOFmQ/KIYQVcOi66bksSzaLGxLE2O/XA5xfI6jTVmapVAVSx865sBzRlj8Dhbqq1KiaFVdlBBFtr3vJDNc4NamyLTqhmAUAoeBYXuey8h1x5w+JLMjGxICkNpItp3IBBFr/0IgXyzJqLVqY+sE+epCmmBqIOq1wNuE07E+bSPsEy/k0/lcbTtc2LuSb34Hc7cbmaVmb2p9/gIoufJWnpwlPrBbvYmS0a5XR0UKa9CIP2RHUqCEIQCEIQCVzOj98exfdLHKxmz/fP7B4QIvGPtJPkhl6vhqhcXFZmBHSoGm373fIPMq3mmW7ktS04OkOldX5iT8YGeYnLDh670j+E+aelDup7vdGmefoSOmw8RLny+wwBo1QN7tTY9VtS/wAXfKPm9XUFHXfuECnYnFNSxLkhtJAXYXuLDnttzxvhqwfFArfSNbm97jYDcnnuTHeHxTv5RzVKqrbi2o2OrTpHaLWi+SZk71XUkFQo/CAbm/R1WhU7QzCnosGXVcc68N+e8Y5bidVWs19i5AP6oC/OPqmV4cgFqaG4vw4e0xpltCjXoqDTVRuRpOkC/P3SCRzjGhKVQqeCNwPPYjj3d8MmqEqoYk2HtNh/KRuYZPQpDzvKEalUrraxJbt3jo5P5QlqdSom17A7D2SDrOcxNMpoNialtreiAxIv7JA085xDAnUDz7+Tv07A7mP8Tl6qw8tXZrK7LsNhbSSSBe+8hvspPw4hP9SEe6WCy8j81erXZWC2CA7KAblrDcdV5a8eNTU09Yqv5mtKxyIyryZqP5RKhOlfMv5um5sb9t5bcImvG0F6GU/lGr4Sez00QCewhMkEIQgEIQgcVXsCTzAnulDx+PNyeckmW/PK+mi3S3mj28fCUTGLAa01fEVkpDbWwHYOc+wXmpUaQVQoFgAAB0ACwEpPITA6q1SqfwAKva258B+1LzAr/LijqwhPqsjeNvjMszKqF85uCqzH+vZNd5VLfB1ewd+oTGs/psUqBRc2At0jYkd15L4Z4SXKS+Nq19VoE7NVW41W0XAXjfskjk2WLpdqNUMxYXLLsLbWttI+rmz2Oqk6HSFBTUo83WADsfNs3C/4RH3JiutKmpqEJqYtZtjYsemaePLO3WTodvh4MMJeO/Nv6lSVahitBH3VrEXuwAvtfieme4ahWw4UIgcKo3DDja3AzjPswVqJCkHWaabEb3Zb8Owx9hK1lHZ0zc5qOxIrVmQeSZQH1sSVI2U2At1mOKecincMlQHhcobcLc19o2zvMmVxpYi1JzsedmCj3GMExjijr8vvf0CQW42vub+EaBmmL8o7ML6QiICQw3LkniOyR4Pd8uMUr5m9WmQ5uPKkDYcAu/DrM8r5gzoitayDbYA8+5PPLBcuQVP7lm9Z28LL8JcOTa6swB9VXbwt8ZWeRNPThaXWNR9pLfGW3kJT1Yis3QgH5mJ/hk9lXiEISoIQhAJ4WnsRrJeBC5pV8pUK8y7fMxpUy5COMVzTI6jMXp1LNzhvRMh3wOOX+7U9YcW8YExyfrpQLUudmLg9OwFvCTTY8dMpWGyzFmoGdQoG/pXPC3NJhcI/PAOVWYg4cgH8S37AfnaZ2xDMx5iT3DaX6rlxaVnH8jsRqJo1UVTc6HphgL9DAqbdt4EN9XXontTCKw3AMc1OT+Yp+DDVOw1KZ9xjdqGNX0sGx66dVD4NaRTdMnpBr6FuOBsJxVyGmSSNSk77Mw9xirZky+nhsUn+1rH7BMTPKDDj0nKf5lOon7y2gJHk1TIa5YlgBcsSQAbi1+uR78jz+GofaFIk5SzWg/o1qTdjr7rx4rX4EHsIPuMCq1eR7rTUK9yCzG446jfmjGryZxO4AQ329Ij28JeiT0Geq4jYXyjD+SoqvqoB3ACWn6PlslZ/WcL7FW/8UqjYiyN2S08iTbCKfWd28bfCIVcA4nt4yR4srSocQnIMIHUCIQgcmnODRisIDc0JwcPHcIDE4acnDR/aGmBGnCTg4ISU0CHkxAiGwA6Ii+UKeKg+yTppieeTECq4nkdhqnp0KbdqL8pF1vowwLcKIX9Qsv7pl+8kIeTEDOH+iymP0dbEU+yq5Hc14g/0b4ofo8bU7KiU3H7oPjNP0Ce6YGT1fo6zNthiaFuk0mBt7GtL9keQmhRp0yb6FsT0niTbrN5NwgIrhgIoEAnUIBCEIBCEIBCEIBCEIBCEIBCEIBCEIBCEIBCEIBCEIBCEIBCEI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" name="AutoShape 6" descr="data:image/jpg;base64,/9j/4AAQSkZJRgABAQAAAQABAAD/2wCEAAkGBhIREBQUEhQVFBQVFxUUFBQWFhQYEhUUFhQVFhgUFxUXHSYeFxkjGRgUHy8gIycpLC0sFR4xNTAqNSYrLCkBCQoKDgwOGg8PFywdHBwsLDUxNSkpKSksNTUxLDUvNSkwKTUxNS8tLi01KTUpNSkwNSkpKS8pLDUsLSksKzYpKf/AABEIALcAqAMBIgACEQEDEQH/xAAcAAABBQEBAQAAAAAAAAAAAAAAAwQFBgcCAQj/xABGEAACAQIEAQcIBgcGBwAAAAABAgADEQQFEiExBkFRYXGRoRMiMlKBscHRBxQVI0KSM3KissLh8CRDYnOCgxYXJTREo9L/xAAZAQEBAAMBAAAAAAAAAAAAAAAAAQIDBQT/xAAeEQEBAAICAgMAAAAAAAAAAAAAAQIRAwQxQSFRUv/aAAwDAQACEQMRAD8A3GEIQCEIQCEIQCEIQCEIQCEIQCEIQCEIQCEIQCEIQCEIQCEIQCIPigDbn6IjWxe9hzSt1cxJxjjmUKO8XgWr6xPPrEjFxM9+swJRcRFQZDDFR5gMVqJX2iA+hCEAhCEAhCEAhCEAhCEAhCEAhCEAjPH4wp6IuduPDePJGZwrCzDhwb4H+umAyq4iVE47Vi6hHSF7hJvMcVoRm6ASO0CUbLq51EniTc9pgXini539akHSxe0V+tQJb61HWUYq9dR039xleOLkvyRBqVy3Mi/tNsB3XgWfMMzp0FBqNYE2HWZHtnoZz5NgVFh7eJiHLLk22LpqaZAqUySoJsGBtdb8x2FjPnvEZ5jKGLxC06rJaoylDZgCh0nY3twPCB9C5jypWgmpyOoc5PQJI5XnNOvSFRWAB4gkXB5xPm37YrudVSqzN1nYdg4CLpmNT1z4SbXT6X8uvrDvE98svSO8T5rXManrHw+U6+0H9Y9w+UbNPpPyg6R3w1jpE+bRmD+t4D5T37Rf1vAfKNmn0lrHTDUJ83jMqnreA+U9+0qnreA+UbNPo+89nzjSzitTIdKjKwOxBta2/Dun0DkmKarhqNR/TenTdv1mQE++VD2EIQCM80rBaZB59vZHkq2dZiDVZCbaTbwgJ5PSNbFaiPMpgnqLNsB3au6V/lRyTbDOalIFqJ323NPqP+HoPfJvKcz8g7H0la2oDjccCO+WFc+oEX1gdRBB7oGUU8b1xT69J3lJhcPXcGhSKG/nOPNDf6PjtI2nyeHSYDbDu9V1SmCzMbAf1wE0/JcsXC0ApIv6TvwBbn9nMJTcnpNhWZqYXUwA1MLkDoHbt3R9iMXUfeoxPVwA9nCBK5vywSkDoGq25J2XbftM+bVc1ajOTYuz1CetmLH3zTuWeN0UKpHqN4jT8ZmmXgA79ElWHSYFh+PwEWGAb1/2RFabr0iLo46ZiyNvs9/WH5f5zr6g/rD8v848Vh07TsEeyAx+ov6y/lPzh9SqesvcfnJAeE9H9eyBFYum9NCx0m1rAA3JJCgcekxulaqKgSpTCXUsLMG2BA5uG5j7NMQoeirlQpcsSxAFqa3G559RXujZ6wqVncWKjTTVgbg7am34EXYd0oUqAkBRxJsO0kAT6ZwtEIiqOCqFHsAHwnzryfw3lMbhU43q0r9gcMfAT6PljGiEISoJCZ/yXp4oXuUqAWDjn6mH4h4ybhAyvG5ficE33ounNUXdD7fwntjzB5irTRqlMMCCAQdiDuCOgiUnlHyUSj99Q81bjXT/AAi/Bl6Bfm64HSIDFVoxlgq3TJBWgJvTkfj62kSSqtGmEwwq4imp4FrkdIXzreAgVTl5lZpZTUrVP0lZ6VOkvOqlwxYj1iqnsHbMsp6ugzfvpPxij6rTZFqBqj1CjC4IRNINu15XaKYJvSwVH2ah8ZBlKuZ2Kp6Jr9PLctbjgkHY9T5xX/hzK2/8UjsqVB8YVjorToV5sP8AwdlZ/uKg7KtScPyBys81Zf8Ac28RAyMYidDEnpM1Y/R3lh4PXH+5TPvSc/8AK/AHhVr/APqP8MhtlbYi/HfqO/vnorbWHcPlNOf6J8KfRxFUdtOmfcRG9f6I6NvNxTX5r0l/+4Nq/wDRqnlc2oD1db/lpsPeRPoGZT9HPIephMyeoaiVaYosFYXVtTMuzIb22B3BM1aWIIQhKCEIQCRvKH/t367DxEkpC8o6uyp03Y+zYfGBWKSx4jxIpaeF7QFKtSe5A/8Aa6fY/wC6Yxq1p3kNX+2Uu0jvUwIr6UMaBj6YYgLToaiTwBeofgqyFw2aUdvvU/MI3+kjMf8AqOIfiEekn5EU23/xStV89pFG0+ZYWAsh1CzbMTuNzfbfukVoNHMKW33iWO485d+bp6Y/o4hDwZT2MD8ZmmXY6lTRVqrqYIjKCoI9Ene/NdiT2Ce4vHUmq4fySgaWJOwDHQtwTYcDa/Obkxoaoj9cZZ6z+QqBASSpFhz9Q8Zn1Ovh/IDe1UgAkBrglwxa17E2JHYIjleNN31OwQvRQ+cRsLu29/NuNpLjuaL8zSQp5kyJpOGqXsRfSLg9It17xo9WstLUyVdBratNjewTSDp6L79G0d46rTW+jENstx5zMGY1D5t+ay298Y0s6rGlSBqsLgsSSeDObX7AJ5sephjdxh1ePHq8s5cPM+ydfPjpYJTrIbAA/eje9y1htc7AAbbmahyZZxhKOskt5MFi1ySdN9yd5nOLzatTcqtXURYA2HpGwtw6fhNPpv8Adb+r8ptx45h4dHs93PsSTKSa+tpfkWlzWbrRR+0T7xLTK9yKp/2dm9aox7gB8DLDNzwCEIQCEIQCQOf/AKRf1fiZPSvZ8fvf9I95gQ9ZpG4rF2kliF2lYzMPZ2VSVS2o8y6jYX9sDupjrx3keJtiqH+Yo77j4yDwiFo7xTGivlF9JPPHau48QIFXznH68TUbUEFWtXcsRfzQx0jutI/F4upS4qp4WJTYtcXA6bE2nePwlNtALlWVbnzbix5zttwiVHKEeooNdd3BsVILEHVaFWilgaVbeoiEgcSOYeyN1w2Hp11VaKXKMSdrgXC2G3Pv3QGHxK30Cmy9ZYEjrtecJgK5dqjBNQVUCB+sk3JG179EgXPJPDWDaLX4WY+68RwuUYV6b01VltUPnBjqLL5t73iv2hiLANh2sOFmQ/KIYQVcOi66bksSzaLGxLE2O/XA5xfI6jTVmapVAVSx865sBzRlj8Dhbqq1KiaFVdlBBFtr3vJDNc4NamyLTqhmAUAoeBYXuey8h1x5w+JLMjGxICkNpItp3IBBFr/0IgXyzJqLVqY+sE+epCmmBqIOq1wNuE07E+bSPsEy/k0/lcbTtc2LuSb34Hc7cbmaVmb2p9/gIoufJWnpwlPrBbvYmS0a5XR0UKa9CIP2RHUqCEIQCEIQCVzOj98exfdLHKxmz/fP7B4QIvGPtJPkhl6vhqhcXFZmBHSoGm373fIPMq3mmW7ktS04OkOldX5iT8YGeYnLDh670j+E+aelDup7vdGmefoSOmw8RLny+wwBo1QN7tTY9VtS/wAXfKPm9XUFHXfuECnYnFNSxLkhtJAXYXuLDnttzxvhqwfFArfSNbm97jYDcnnuTHeHxTv5RzVKqrbi2o2OrTpHaLWi+SZk71XUkFQo/CAbm/R1WhU7QzCnosGXVcc68N+e8Y5bidVWs19i5AP6oC/OPqmV4cgFqaG4vw4e0xpltCjXoqDTVRuRpOkC/P3SCRzjGhKVQqeCNwPPYjj3d8MmqEqoYk2HtNh/KRuYZPQpDzvKEalUrraxJbt3jo5P5QlqdSom17A7D2SDrOcxNMpoNialtreiAxIv7JA085xDAnUDz7+Tv07A7mP8Tl6qw8tXZrK7LsNhbSSSBe+8hvspPw4hP9SEe6WCy8j81erXZWC2CA7KAblrDcdV5a8eNTU09Yqv5mtKxyIyryZqP5RKhOlfMv5um5sb9t5bcImvG0F6GU/lGr4Sez00QCewhMkEIQgEIQgcVXsCTzAnulDx+PNyeckmW/PK+mi3S3mj28fCUTGLAa01fEVkpDbWwHYOc+wXmpUaQVQoFgAAB0ACwEpPITA6q1SqfwAKva258B+1LzAr/LijqwhPqsjeNvjMszKqF85uCqzH+vZNd5VLfB1ewd+oTGs/psUqBRc2At0jYkd15L4Z4SXKS+Nq19VoE7NVW41W0XAXjfskjk2WLpdqNUMxYXLLsLbWttI+rmz2Oqk6HSFBTUo83WADsfNs3C/4RH3JiutKmpqEJqYtZtjYsemaePLO3WTodvh4MMJeO/Nv6lSVahitBH3VrEXuwAvtfieme4ahWw4UIgcKo3DDja3AzjPswVqJCkHWaabEb3Zb8Owx9hK1lHZ0zc5qOxIrVmQeSZQH1sSVI2U2At1mOKecincMlQHhcobcLc19o2zvMmVxpYi1JzsedmCj3GMExjijr8vvf0CQW42vub+EaBmmL8o7ML6QiICQw3LkniOyR4Pd8uMUr5m9WmQ5uPKkDYcAu/DrM8r5gzoitayDbYA8+5PPLBcuQVP7lm9Z28LL8JcOTa6swB9VXbwt8ZWeRNPThaXWNR9pLfGW3kJT1Yis3QgH5mJ/hk9lXiEISoIQhAJ4WnsRrJeBC5pV8pUK8y7fMxpUy5COMVzTI6jMXp1LNzhvRMh3wOOX+7U9YcW8YExyfrpQLUudmLg9OwFvCTTY8dMpWGyzFmoGdQoG/pXPC3NJhcI/PAOVWYg4cgH8S37AfnaZ2xDMx5iT3DaX6rlxaVnH8jsRqJo1UVTc6HphgL9DAqbdt4EN9XXontTCKw3AMc1OT+Yp+DDVOw1KZ9xjdqGNX0sGx66dVD4NaRTdMnpBr6FuOBsJxVyGmSSNSk77Mw9xirZky+nhsUn+1rH7BMTPKDDj0nKf5lOon7y2gJHk1TIa5YlgBcsSQAbi1+uR78jz+GofaFIk5SzWg/o1qTdjr7rx4rX4EHsIPuMCq1eR7rTUK9yCzG446jfmjGryZxO4AQ329Ij28JeiT0Geq4jYXyjD+SoqvqoB3ACWn6PlslZ/WcL7FW/8UqjYiyN2S08iTbCKfWd28bfCIVcA4nt4yR4srSocQnIMIHUCIQgcmnODRisIDc0JwcPHcIDE4acnDR/aGmBGnCTg4ISU0CHkxAiGwA6Ii+UKeKg+yTppieeTECq4nkdhqnp0KbdqL8pF1vowwLcKIX9Qsv7pl+8kIeTEDOH+iymP0dbEU+yq5Hc14g/0b4ofo8bU7KiU3H7oPjNP0Ce6YGT1fo6zNthiaFuk0mBt7GtL9keQmhRp0yb6FsT0niTbrN5NwgIrhgIoEAnUIBCEIBCEIBCEIBCEIBCEIBCEIBCEIBCEIBCEIBCEIBCEIBCEIH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032" name="Picture 8" descr="http://www.gycom.com/Files/Billeder/DK/Produkter/Nyheder/pris-lommeregn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46172"/>
            <a:ext cx="3432506" cy="3743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460450" y="5229200"/>
            <a:ext cx="8229600" cy="114868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800" b="1" kern="120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dirty="0" smtClean="0"/>
              <a:t>Prøv at regne med!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45374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123728" y="548680"/>
            <a:ext cx="3456384" cy="93610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Lad os Trække 20 % fra 200</a:t>
            </a:r>
            <a:endParaRPr lang="da-DK" dirty="0"/>
          </a:p>
        </p:txBody>
      </p:sp>
      <p:sp>
        <p:nvSpPr>
          <p:cNvPr id="5" name="Rektangel 4"/>
          <p:cNvSpPr/>
          <p:nvPr/>
        </p:nvSpPr>
        <p:spPr>
          <a:xfrm>
            <a:off x="2123728" y="2708920"/>
            <a:ext cx="3456384" cy="93610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200-(20 x 2)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2151081" y="1628800"/>
            <a:ext cx="3456384" cy="93610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1 % er 200/100=2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2123728" y="3861048"/>
            <a:ext cx="3456384" cy="93610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200-(40)</a:t>
            </a:r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2123728" y="4940220"/>
            <a:ext cx="3456384" cy="93610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160</a:t>
            </a:r>
            <a:endParaRPr lang="da-DK" dirty="0"/>
          </a:p>
        </p:txBody>
      </p:sp>
      <p:sp>
        <p:nvSpPr>
          <p:cNvPr id="2" name="Rektangulær billedforklaring 1"/>
          <p:cNvSpPr/>
          <p:nvPr/>
        </p:nvSpPr>
        <p:spPr>
          <a:xfrm>
            <a:off x="6630919" y="1196752"/>
            <a:ext cx="1440160" cy="1149959"/>
          </a:xfrm>
          <a:prstGeom prst="wedgeRectCallout">
            <a:avLst>
              <a:gd name="adj1" fmla="val -117218"/>
              <a:gd name="adj2" fmla="val 384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Vi har 20</a:t>
            </a:r>
          </a:p>
          <a:p>
            <a:pPr algn="ctr"/>
            <a:r>
              <a:rPr lang="da-DK" dirty="0" smtClean="0"/>
              <a:t>Altså 20x2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04797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2" grpId="0" animBg="1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TC010205601[[fn=Deluxe-tema]]</Template>
  <TotalTime>135</TotalTime>
  <Words>291</Words>
  <Application>Microsoft Office PowerPoint</Application>
  <PresentationFormat>Skærmshow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Deluxe</vt:lpstr>
      <vt:lpstr>Dias nummer 1</vt:lpstr>
      <vt:lpstr>Hvor kender vi procent fra?</vt:lpstr>
      <vt:lpstr>Procent betyder ”pr. 100”</vt:lpstr>
      <vt:lpstr>100</vt:lpstr>
      <vt:lpstr>200</vt:lpstr>
      <vt:lpstr>500</vt:lpstr>
      <vt:lpstr>700</vt:lpstr>
      <vt:lpstr>Ha´ lommeregneren parat!</vt:lpstr>
      <vt:lpstr>Dias nummer 9</vt:lpstr>
      <vt:lpstr>Dias nummer 10</vt:lpstr>
      <vt:lpstr>Dias nummer 11</vt:lpstr>
      <vt:lpstr>Dias nummer 12</vt:lpstr>
      <vt:lpstr>Dias nummer 13</vt:lpstr>
      <vt:lpstr>Dias nummer 14</vt:lpstr>
      <vt:lpstr>Dias nummer 15</vt:lpstr>
      <vt:lpstr>Dias nummer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 kender vi procent fra?</dc:title>
  <dc:creator>Jesper</dc:creator>
  <cp:lastModifiedBy>jesp1987</cp:lastModifiedBy>
  <cp:revision>26</cp:revision>
  <dcterms:created xsi:type="dcterms:W3CDTF">2011-01-30T15:33:45Z</dcterms:created>
  <dcterms:modified xsi:type="dcterms:W3CDTF">2011-09-14T12:40:07Z</dcterms:modified>
</cp:coreProperties>
</file>